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0"/>
  </p:notesMasterIdLst>
  <p:handoutMasterIdLst>
    <p:handoutMasterId r:id="rId41"/>
  </p:handoutMasterIdLst>
  <p:sldIdLst>
    <p:sldId id="256" r:id="rId5"/>
    <p:sldId id="258" r:id="rId6"/>
    <p:sldId id="257" r:id="rId7"/>
    <p:sldId id="259" r:id="rId8"/>
    <p:sldId id="260" r:id="rId9"/>
    <p:sldId id="261" r:id="rId10"/>
    <p:sldId id="262" r:id="rId11"/>
    <p:sldId id="263" r:id="rId12"/>
    <p:sldId id="264" r:id="rId13"/>
    <p:sldId id="267" r:id="rId14"/>
    <p:sldId id="265" r:id="rId15"/>
    <p:sldId id="271" r:id="rId16"/>
    <p:sldId id="272" r:id="rId17"/>
    <p:sldId id="266" r:id="rId18"/>
    <p:sldId id="268" r:id="rId19"/>
    <p:sldId id="269" r:id="rId20"/>
    <p:sldId id="270" r:id="rId21"/>
    <p:sldId id="273" r:id="rId22"/>
    <p:sldId id="274" r:id="rId23"/>
    <p:sldId id="275" r:id="rId24"/>
    <p:sldId id="276" r:id="rId25"/>
    <p:sldId id="277" r:id="rId26"/>
    <p:sldId id="278" r:id="rId27"/>
    <p:sldId id="279" r:id="rId28"/>
    <p:sldId id="281" r:id="rId29"/>
    <p:sldId id="282" r:id="rId30"/>
    <p:sldId id="283" r:id="rId31"/>
    <p:sldId id="280" r:id="rId32"/>
    <p:sldId id="284" r:id="rId33"/>
    <p:sldId id="285" r:id="rId34"/>
    <p:sldId id="286" r:id="rId35"/>
    <p:sldId id="287" r:id="rId36"/>
    <p:sldId id="288" r:id="rId37"/>
    <p:sldId id="289" r:id="rId38"/>
    <p:sldId id="290" r:id="rId3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p:cViewPr varScale="1">
        <p:scale>
          <a:sx n="115" d="100"/>
          <a:sy n="115" d="100"/>
        </p:scale>
        <p:origin x="84" y="516"/>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9/28/2022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9/28/2022</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9/28/2022</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9/28/2022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9/28/2022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9/28/2022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9/28/2022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9/28/2022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9/28/2022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9/28/2022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9/28/2022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9/28/2022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9/28/2022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9/28/2022</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https://www.youtube.com/embed/V4kyTg9Cw8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CA4C5-5274-4BA8-A931-0BA5072EE278}"/>
              </a:ext>
            </a:extLst>
          </p:cNvPr>
          <p:cNvSpPr>
            <a:spLocks noGrp="1"/>
          </p:cNvSpPr>
          <p:nvPr>
            <p:ph type="ctrTitle"/>
          </p:nvPr>
        </p:nvSpPr>
        <p:spPr/>
        <p:txBody>
          <a:bodyPr/>
          <a:lstStyle/>
          <a:p>
            <a:r>
              <a:rPr lang="en-US" dirty="0"/>
              <a:t>History of computing - 2</a:t>
            </a:r>
          </a:p>
        </p:txBody>
      </p:sp>
      <p:sp>
        <p:nvSpPr>
          <p:cNvPr id="3" name="Subtitle 2">
            <a:extLst>
              <a:ext uri="{FF2B5EF4-FFF2-40B4-BE49-F238E27FC236}">
                <a16:creationId xmlns:a16="http://schemas.microsoft.com/office/drawing/2014/main" id="{91BB1BC4-D2A2-4923-8E45-8971255431F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4485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3B0E-2887-4782-B770-74B3D3241811}"/>
              </a:ext>
            </a:extLst>
          </p:cNvPr>
          <p:cNvSpPr>
            <a:spLocks noGrp="1"/>
          </p:cNvSpPr>
          <p:nvPr>
            <p:ph type="title"/>
          </p:nvPr>
        </p:nvSpPr>
        <p:spPr/>
        <p:txBody>
          <a:bodyPr/>
          <a:lstStyle/>
          <a:p>
            <a:r>
              <a:rPr lang="en-US" dirty="0"/>
              <a:t>Daisy Bell</a:t>
            </a:r>
          </a:p>
        </p:txBody>
      </p:sp>
      <p:sp>
        <p:nvSpPr>
          <p:cNvPr id="3" name="Content Placeholder 2">
            <a:extLst>
              <a:ext uri="{FF2B5EF4-FFF2-40B4-BE49-F238E27FC236}">
                <a16:creationId xmlns:a16="http://schemas.microsoft.com/office/drawing/2014/main" id="{E428CC50-17E0-4FB6-9A76-2BFD99A92AA5}"/>
              </a:ext>
            </a:extLst>
          </p:cNvPr>
          <p:cNvSpPr>
            <a:spLocks noGrp="1"/>
          </p:cNvSpPr>
          <p:nvPr>
            <p:ph idx="1"/>
          </p:nvPr>
        </p:nvSpPr>
        <p:spPr/>
        <p:txBody>
          <a:bodyPr/>
          <a:lstStyle/>
          <a:p>
            <a:r>
              <a:rPr lang="en-US" dirty="0"/>
              <a:t>In 1961, the first entirely computer generated song and voice was created. Take a listen:</a:t>
            </a:r>
          </a:p>
        </p:txBody>
      </p:sp>
      <p:pic>
        <p:nvPicPr>
          <p:cNvPr id="4" name="videoplayback">
            <a:hlinkClick r:id="" action="ppaction://media"/>
            <a:extLst>
              <a:ext uri="{FF2B5EF4-FFF2-40B4-BE49-F238E27FC236}">
                <a16:creationId xmlns:a16="http://schemas.microsoft.com/office/drawing/2014/main" id="{569C20D4-C461-4EDC-AF42-FADBBFE4321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75212" y="3358896"/>
            <a:ext cx="2438400" cy="1828800"/>
          </a:xfrm>
          <a:prstGeom prst="rect">
            <a:avLst/>
          </a:prstGeom>
        </p:spPr>
      </p:pic>
    </p:spTree>
    <p:extLst>
      <p:ext uri="{BB962C8B-B14F-4D97-AF65-F5344CB8AC3E}">
        <p14:creationId xmlns:p14="http://schemas.microsoft.com/office/powerpoint/2010/main" val="59430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2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BFE7-57C5-4718-B87B-C299E50AE338}"/>
              </a:ext>
            </a:extLst>
          </p:cNvPr>
          <p:cNvSpPr>
            <a:spLocks noGrp="1"/>
          </p:cNvSpPr>
          <p:nvPr>
            <p:ph type="title"/>
          </p:nvPr>
        </p:nvSpPr>
        <p:spPr/>
        <p:txBody>
          <a:bodyPr/>
          <a:lstStyle/>
          <a:p>
            <a:r>
              <a:rPr lang="en-US" dirty="0"/>
              <a:t>Assorted innovations</a:t>
            </a:r>
          </a:p>
        </p:txBody>
      </p:sp>
      <p:sp>
        <p:nvSpPr>
          <p:cNvPr id="3" name="Content Placeholder 2">
            <a:extLst>
              <a:ext uri="{FF2B5EF4-FFF2-40B4-BE49-F238E27FC236}">
                <a16:creationId xmlns:a16="http://schemas.microsoft.com/office/drawing/2014/main" id="{9308A2A9-EC45-4CD4-A71C-7D1EC591441A}"/>
              </a:ext>
            </a:extLst>
          </p:cNvPr>
          <p:cNvSpPr>
            <a:spLocks noGrp="1"/>
          </p:cNvSpPr>
          <p:nvPr>
            <p:ph idx="1"/>
          </p:nvPr>
        </p:nvSpPr>
        <p:spPr>
          <a:xfrm>
            <a:off x="836613" y="1701797"/>
            <a:ext cx="4952999" cy="4462272"/>
          </a:xfrm>
        </p:spPr>
        <p:txBody>
          <a:bodyPr>
            <a:normAutofit fontScale="92500" lnSpcReduction="20000"/>
          </a:bodyPr>
          <a:lstStyle/>
          <a:p>
            <a:r>
              <a:rPr lang="en-US" dirty="0"/>
              <a:t>In England, the atlas computer was released, which was the first in the world to use virtual memory. Because of this, some consider it to be the first computer with a true modern operating system</a:t>
            </a:r>
          </a:p>
          <a:p>
            <a:r>
              <a:rPr lang="en-US" dirty="0"/>
              <a:t>In 1962 was the IBM 1311 disk drive, which was the first widely deployed hard drive</a:t>
            </a:r>
          </a:p>
          <a:p>
            <a:r>
              <a:rPr lang="en-US" dirty="0"/>
              <a:t>In 1963, the DAC-1 program was released, as the first commercial computer graphics program</a:t>
            </a:r>
          </a:p>
          <a:p>
            <a:endParaRPr lang="en-US" dirty="0"/>
          </a:p>
          <a:p>
            <a:endParaRPr lang="en-US" dirty="0"/>
          </a:p>
        </p:txBody>
      </p:sp>
      <p:pic>
        <p:nvPicPr>
          <p:cNvPr id="5" name="Picture 4">
            <a:extLst>
              <a:ext uri="{FF2B5EF4-FFF2-40B4-BE49-F238E27FC236}">
                <a16:creationId xmlns:a16="http://schemas.microsoft.com/office/drawing/2014/main" id="{F6E7DF6D-A511-4C5E-91F6-02CDC3BC4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1812" y="1632162"/>
            <a:ext cx="3861597" cy="3002392"/>
          </a:xfrm>
          <a:prstGeom prst="rect">
            <a:avLst/>
          </a:prstGeom>
        </p:spPr>
      </p:pic>
      <p:pic>
        <p:nvPicPr>
          <p:cNvPr id="7" name="Picture 6">
            <a:extLst>
              <a:ext uri="{FF2B5EF4-FFF2-40B4-BE49-F238E27FC236}">
                <a16:creationId xmlns:a16="http://schemas.microsoft.com/office/drawing/2014/main" id="{753D98F8-423D-4374-974B-48EA75EAB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612" y="148002"/>
            <a:ext cx="3921038" cy="2690812"/>
          </a:xfrm>
          <a:prstGeom prst="rect">
            <a:avLst/>
          </a:prstGeom>
        </p:spPr>
      </p:pic>
      <p:pic>
        <p:nvPicPr>
          <p:cNvPr id="9" name="Picture 8">
            <a:extLst>
              <a:ext uri="{FF2B5EF4-FFF2-40B4-BE49-F238E27FC236}">
                <a16:creationId xmlns:a16="http://schemas.microsoft.com/office/drawing/2014/main" id="{9D0BF7C3-B886-42B0-8C7C-AB11141FB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6812" y="4707462"/>
            <a:ext cx="3657600" cy="2002536"/>
          </a:xfrm>
          <a:prstGeom prst="rect">
            <a:avLst/>
          </a:prstGeom>
        </p:spPr>
      </p:pic>
    </p:spTree>
    <p:extLst>
      <p:ext uri="{BB962C8B-B14F-4D97-AF65-F5344CB8AC3E}">
        <p14:creationId xmlns:p14="http://schemas.microsoft.com/office/powerpoint/2010/main" val="77657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64A12-8F7F-4B3F-A591-637C8A7BBA13}"/>
              </a:ext>
            </a:extLst>
          </p:cNvPr>
          <p:cNvSpPr>
            <a:spLocks noGrp="1"/>
          </p:cNvSpPr>
          <p:nvPr>
            <p:ph type="title"/>
          </p:nvPr>
        </p:nvSpPr>
        <p:spPr>
          <a:xfrm>
            <a:off x="1218883" y="274637"/>
            <a:ext cx="10360501" cy="639763"/>
          </a:xfrm>
        </p:spPr>
        <p:txBody>
          <a:bodyPr/>
          <a:lstStyle/>
          <a:p>
            <a:r>
              <a:rPr lang="en-US" dirty="0"/>
              <a:t>CDC 6600</a:t>
            </a:r>
          </a:p>
        </p:txBody>
      </p:sp>
      <p:sp>
        <p:nvSpPr>
          <p:cNvPr id="3" name="Content Placeholder 2">
            <a:extLst>
              <a:ext uri="{FF2B5EF4-FFF2-40B4-BE49-F238E27FC236}">
                <a16:creationId xmlns:a16="http://schemas.microsoft.com/office/drawing/2014/main" id="{982D088A-C166-4B72-818B-BFCF8DBCB39E}"/>
              </a:ext>
            </a:extLst>
          </p:cNvPr>
          <p:cNvSpPr>
            <a:spLocks noGrp="1"/>
          </p:cNvSpPr>
          <p:nvPr>
            <p:ph idx="1"/>
          </p:nvPr>
        </p:nvSpPr>
        <p:spPr>
          <a:xfrm>
            <a:off x="836613" y="990600"/>
            <a:ext cx="5867399" cy="5638800"/>
          </a:xfrm>
        </p:spPr>
        <p:txBody>
          <a:bodyPr>
            <a:normAutofit fontScale="92500" lnSpcReduction="10000"/>
          </a:bodyPr>
          <a:lstStyle/>
          <a:p>
            <a:r>
              <a:rPr lang="en-US" dirty="0"/>
              <a:t>The CDC 6600 was the first ever supercomputer</a:t>
            </a:r>
          </a:p>
          <a:p>
            <a:r>
              <a:rPr lang="en-US" dirty="0"/>
              <a:t>It was optimized for high-speed scientific computing, with quad graphical outputs and a processor speed that was 3x faster than anything else at the time</a:t>
            </a:r>
          </a:p>
          <a:p>
            <a:r>
              <a:rPr lang="en-US" dirty="0"/>
              <a:t>It was also the first computer with an </a:t>
            </a:r>
            <a:r>
              <a:rPr lang="en-US" b="1" dirty="0"/>
              <a:t>accelerator,</a:t>
            </a:r>
            <a:r>
              <a:rPr lang="en-US" dirty="0"/>
              <a:t> or additional processor that is designed to increase the speed of the main processor on specific workloads</a:t>
            </a:r>
          </a:p>
          <a:p>
            <a:r>
              <a:rPr lang="en-US" dirty="0"/>
              <a:t>It was also the first design by Seymour Cray, who would dominate this industry until his death</a:t>
            </a:r>
          </a:p>
        </p:txBody>
      </p:sp>
      <p:pic>
        <p:nvPicPr>
          <p:cNvPr id="5" name="Picture 4">
            <a:extLst>
              <a:ext uri="{FF2B5EF4-FFF2-40B4-BE49-F238E27FC236}">
                <a16:creationId xmlns:a16="http://schemas.microsoft.com/office/drawing/2014/main" id="{EE1B405E-25BE-435A-B14D-B58A97A34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2" y="1752600"/>
            <a:ext cx="4769999" cy="3786187"/>
          </a:xfrm>
          <a:prstGeom prst="rect">
            <a:avLst/>
          </a:prstGeom>
        </p:spPr>
      </p:pic>
    </p:spTree>
    <p:extLst>
      <p:ext uri="{BB962C8B-B14F-4D97-AF65-F5344CB8AC3E}">
        <p14:creationId xmlns:p14="http://schemas.microsoft.com/office/powerpoint/2010/main" val="398916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F7613-DAD2-420E-9ABA-9BD33E1E5229}"/>
              </a:ext>
            </a:extLst>
          </p:cNvPr>
          <p:cNvSpPr>
            <a:spLocks noGrp="1"/>
          </p:cNvSpPr>
          <p:nvPr>
            <p:ph type="title"/>
          </p:nvPr>
        </p:nvSpPr>
        <p:spPr/>
        <p:txBody>
          <a:bodyPr/>
          <a:lstStyle/>
          <a:p>
            <a:r>
              <a:rPr lang="en-US" dirty="0"/>
              <a:t>PDP-8</a:t>
            </a:r>
          </a:p>
        </p:txBody>
      </p:sp>
      <p:sp>
        <p:nvSpPr>
          <p:cNvPr id="3" name="Content Placeholder 2">
            <a:extLst>
              <a:ext uri="{FF2B5EF4-FFF2-40B4-BE49-F238E27FC236}">
                <a16:creationId xmlns:a16="http://schemas.microsoft.com/office/drawing/2014/main" id="{3D20A18F-BFDF-4D5C-AFA0-CA0456745F1F}"/>
              </a:ext>
            </a:extLst>
          </p:cNvPr>
          <p:cNvSpPr>
            <a:spLocks noGrp="1"/>
          </p:cNvSpPr>
          <p:nvPr>
            <p:ph idx="1"/>
          </p:nvPr>
        </p:nvSpPr>
        <p:spPr>
          <a:xfrm>
            <a:off x="836613" y="1701797"/>
            <a:ext cx="5562599" cy="4462272"/>
          </a:xfrm>
        </p:spPr>
        <p:txBody>
          <a:bodyPr>
            <a:normAutofit lnSpcReduction="10000"/>
          </a:bodyPr>
          <a:lstStyle/>
          <a:p>
            <a:r>
              <a:rPr lang="en-US" dirty="0"/>
              <a:t>Although it was not the first minicomputer, it was the first one that was a wide-scale commercial success. </a:t>
            </a:r>
          </a:p>
          <a:p>
            <a:r>
              <a:rPr lang="en-US" dirty="0"/>
              <a:t>It was small enough to be man-portable, and very successful with applications that did not need a full mainframe</a:t>
            </a:r>
          </a:p>
          <a:p>
            <a:pPr lvl="1"/>
            <a:r>
              <a:rPr lang="en-US" dirty="0"/>
              <a:t>Think science labs, machinery control, individual users, and departmental systems</a:t>
            </a:r>
          </a:p>
          <a:p>
            <a:endParaRPr lang="en-US" dirty="0"/>
          </a:p>
        </p:txBody>
      </p:sp>
      <p:pic>
        <p:nvPicPr>
          <p:cNvPr id="5" name="Picture 4">
            <a:extLst>
              <a:ext uri="{FF2B5EF4-FFF2-40B4-BE49-F238E27FC236}">
                <a16:creationId xmlns:a16="http://schemas.microsoft.com/office/drawing/2014/main" id="{BED6FDFC-843A-4DA7-9F5D-69FA8F1C0E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6406" y="0"/>
            <a:ext cx="5872419" cy="6858000"/>
          </a:xfrm>
          <a:prstGeom prst="rect">
            <a:avLst/>
          </a:prstGeom>
        </p:spPr>
      </p:pic>
    </p:spTree>
    <p:extLst>
      <p:ext uri="{BB962C8B-B14F-4D97-AF65-F5344CB8AC3E}">
        <p14:creationId xmlns:p14="http://schemas.microsoft.com/office/powerpoint/2010/main" val="413645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F910B-540D-4305-9D3F-5D88A1B1F8D1}"/>
              </a:ext>
            </a:extLst>
          </p:cNvPr>
          <p:cNvSpPr>
            <a:spLocks noGrp="1"/>
          </p:cNvSpPr>
          <p:nvPr>
            <p:ph type="title"/>
          </p:nvPr>
        </p:nvSpPr>
        <p:spPr/>
        <p:txBody>
          <a:bodyPr/>
          <a:lstStyle/>
          <a:p>
            <a:r>
              <a:rPr lang="en-US" dirty="0"/>
              <a:t>The IBM double whammy</a:t>
            </a:r>
          </a:p>
        </p:txBody>
      </p:sp>
      <p:sp>
        <p:nvSpPr>
          <p:cNvPr id="3" name="Content Placeholder 2">
            <a:extLst>
              <a:ext uri="{FF2B5EF4-FFF2-40B4-BE49-F238E27FC236}">
                <a16:creationId xmlns:a16="http://schemas.microsoft.com/office/drawing/2014/main" id="{5559E724-834E-4CDA-9369-DED65E0BD1BB}"/>
              </a:ext>
            </a:extLst>
          </p:cNvPr>
          <p:cNvSpPr>
            <a:spLocks noGrp="1"/>
          </p:cNvSpPr>
          <p:nvPr>
            <p:ph idx="1"/>
          </p:nvPr>
        </p:nvSpPr>
        <p:spPr/>
        <p:txBody>
          <a:bodyPr/>
          <a:lstStyle/>
          <a:p>
            <a:r>
              <a:rPr lang="en-US" dirty="0"/>
              <a:t>In mid 1964, IBM released two MAJOR advancements that would change everything.</a:t>
            </a:r>
          </a:p>
          <a:p>
            <a:r>
              <a:rPr lang="en-US" dirty="0"/>
              <a:t>These were the IBM system 360 and the SABRE system</a:t>
            </a:r>
          </a:p>
        </p:txBody>
      </p:sp>
    </p:spTree>
    <p:extLst>
      <p:ext uri="{BB962C8B-B14F-4D97-AF65-F5344CB8AC3E}">
        <p14:creationId xmlns:p14="http://schemas.microsoft.com/office/powerpoint/2010/main" val="270383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5435-F394-4496-855E-AB56D9AE5AC1}"/>
              </a:ext>
            </a:extLst>
          </p:cNvPr>
          <p:cNvSpPr>
            <a:spLocks noGrp="1"/>
          </p:cNvSpPr>
          <p:nvPr>
            <p:ph type="title"/>
          </p:nvPr>
        </p:nvSpPr>
        <p:spPr>
          <a:xfrm>
            <a:off x="1218883" y="274637"/>
            <a:ext cx="10360501" cy="715963"/>
          </a:xfrm>
        </p:spPr>
        <p:txBody>
          <a:bodyPr/>
          <a:lstStyle/>
          <a:p>
            <a:r>
              <a:rPr lang="en-US" dirty="0"/>
              <a:t>The IBM System 360</a:t>
            </a:r>
          </a:p>
        </p:txBody>
      </p:sp>
      <p:sp>
        <p:nvSpPr>
          <p:cNvPr id="3" name="Content Placeholder 2">
            <a:extLst>
              <a:ext uri="{FF2B5EF4-FFF2-40B4-BE49-F238E27FC236}">
                <a16:creationId xmlns:a16="http://schemas.microsoft.com/office/drawing/2014/main" id="{3F1CEF66-3290-4990-8E86-57A3A8017738}"/>
              </a:ext>
            </a:extLst>
          </p:cNvPr>
          <p:cNvSpPr>
            <a:spLocks noGrp="1"/>
          </p:cNvSpPr>
          <p:nvPr>
            <p:ph idx="1"/>
          </p:nvPr>
        </p:nvSpPr>
        <p:spPr>
          <a:xfrm>
            <a:off x="836613" y="914400"/>
            <a:ext cx="5791200" cy="5791199"/>
          </a:xfrm>
        </p:spPr>
        <p:txBody>
          <a:bodyPr>
            <a:normAutofit/>
          </a:bodyPr>
          <a:lstStyle/>
          <a:p>
            <a:r>
              <a:rPr lang="en-US" dirty="0"/>
              <a:t>The 360 perhaps the most influential system ever made. This system was the first modern computer, and the line that it stared continues today. The three major 360 features were:</a:t>
            </a:r>
          </a:p>
          <a:p>
            <a:pPr lvl="1"/>
            <a:r>
              <a:rPr lang="en-US" dirty="0"/>
              <a:t>A common architecture across the entire line, with a promise of future backwards compatibility</a:t>
            </a:r>
          </a:p>
          <a:p>
            <a:pPr lvl="1"/>
            <a:r>
              <a:rPr lang="en-US" dirty="0"/>
              <a:t>An operating system made by the company which made the computer, and came standard with the system</a:t>
            </a:r>
          </a:p>
          <a:p>
            <a:pPr lvl="1"/>
            <a:r>
              <a:rPr lang="en-US" dirty="0"/>
              <a:t>INTEGRATED CIRCUTS!!!!</a:t>
            </a:r>
          </a:p>
          <a:p>
            <a:pPr lvl="1"/>
            <a:endParaRPr lang="en-US" dirty="0"/>
          </a:p>
        </p:txBody>
      </p:sp>
      <p:pic>
        <p:nvPicPr>
          <p:cNvPr id="5" name="Picture 4">
            <a:extLst>
              <a:ext uri="{FF2B5EF4-FFF2-40B4-BE49-F238E27FC236}">
                <a16:creationId xmlns:a16="http://schemas.microsoft.com/office/drawing/2014/main" id="{02F99417-F548-4732-8831-56FF2E19C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5012" y="1447800"/>
            <a:ext cx="4673999" cy="3709987"/>
          </a:xfrm>
          <a:prstGeom prst="rect">
            <a:avLst/>
          </a:prstGeom>
        </p:spPr>
      </p:pic>
    </p:spTree>
    <p:extLst>
      <p:ext uri="{BB962C8B-B14F-4D97-AF65-F5344CB8AC3E}">
        <p14:creationId xmlns:p14="http://schemas.microsoft.com/office/powerpoint/2010/main" val="166065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16204-5E7D-4119-9A67-58123FD64D82}"/>
              </a:ext>
            </a:extLst>
          </p:cNvPr>
          <p:cNvSpPr>
            <a:spLocks noGrp="1"/>
          </p:cNvSpPr>
          <p:nvPr>
            <p:ph type="title"/>
          </p:nvPr>
        </p:nvSpPr>
        <p:spPr/>
        <p:txBody>
          <a:bodyPr/>
          <a:lstStyle/>
          <a:p>
            <a:r>
              <a:rPr lang="en-US" dirty="0"/>
              <a:t>System 360 video</a:t>
            </a:r>
          </a:p>
        </p:txBody>
      </p:sp>
      <p:pic>
        <p:nvPicPr>
          <p:cNvPr id="4" name="Online Media 3">
            <a:hlinkClick r:id="" action="ppaction://media"/>
            <a:extLst>
              <a:ext uri="{FF2B5EF4-FFF2-40B4-BE49-F238E27FC236}">
                <a16:creationId xmlns:a16="http://schemas.microsoft.com/office/drawing/2014/main" id="{C0B98942-B37F-4D28-B875-37A141AD38FC}"/>
              </a:ext>
            </a:extLst>
          </p:cNvPr>
          <p:cNvPicPr>
            <a:picLocks noGrp="1" noRot="1" noChangeAspect="1"/>
          </p:cNvPicPr>
          <p:nvPr>
            <p:ph idx="1"/>
            <a:videoFile r:link="rId1"/>
          </p:nvPr>
        </p:nvPicPr>
        <p:blipFill>
          <a:blip r:embed="rId3"/>
          <a:stretch>
            <a:fillRect/>
          </a:stretch>
        </p:blipFill>
        <p:spPr>
          <a:xfrm>
            <a:off x="2098145" y="1828800"/>
            <a:ext cx="7992534" cy="4495800"/>
          </a:xfrm>
          <a:prstGeom prst="rect">
            <a:avLst/>
          </a:prstGeom>
        </p:spPr>
      </p:pic>
    </p:spTree>
    <p:extLst>
      <p:ext uri="{BB962C8B-B14F-4D97-AF65-F5344CB8AC3E}">
        <p14:creationId xmlns:p14="http://schemas.microsoft.com/office/powerpoint/2010/main" val="304363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D0B86-A8FA-44EB-9C36-1E5B9D0AE1BC}"/>
              </a:ext>
            </a:extLst>
          </p:cNvPr>
          <p:cNvSpPr>
            <a:spLocks noGrp="1"/>
          </p:cNvSpPr>
          <p:nvPr>
            <p:ph type="title"/>
          </p:nvPr>
        </p:nvSpPr>
        <p:spPr>
          <a:xfrm>
            <a:off x="1218883" y="274637"/>
            <a:ext cx="10360501" cy="639763"/>
          </a:xfrm>
        </p:spPr>
        <p:txBody>
          <a:bodyPr/>
          <a:lstStyle/>
          <a:p>
            <a:r>
              <a:rPr lang="en-US" dirty="0"/>
              <a:t>SABRE and CICS</a:t>
            </a:r>
          </a:p>
        </p:txBody>
      </p:sp>
      <p:sp>
        <p:nvSpPr>
          <p:cNvPr id="3" name="Content Placeholder 2">
            <a:extLst>
              <a:ext uri="{FF2B5EF4-FFF2-40B4-BE49-F238E27FC236}">
                <a16:creationId xmlns:a16="http://schemas.microsoft.com/office/drawing/2014/main" id="{DB4DEA20-CD04-4DFB-BF9A-FA791D1E1176}"/>
              </a:ext>
            </a:extLst>
          </p:cNvPr>
          <p:cNvSpPr>
            <a:spLocks noGrp="1"/>
          </p:cNvSpPr>
          <p:nvPr>
            <p:ph idx="1"/>
          </p:nvPr>
        </p:nvSpPr>
        <p:spPr>
          <a:xfrm>
            <a:off x="836612" y="914400"/>
            <a:ext cx="11201399" cy="5715000"/>
          </a:xfrm>
        </p:spPr>
        <p:txBody>
          <a:bodyPr>
            <a:normAutofit/>
          </a:bodyPr>
          <a:lstStyle/>
          <a:p>
            <a:r>
              <a:rPr lang="en-US" dirty="0"/>
              <a:t>Also in the same announcement as the 360, IBM announced SABRE</a:t>
            </a:r>
          </a:p>
          <a:p>
            <a:r>
              <a:rPr lang="en-US" dirty="0"/>
              <a:t>Remember how I said that the SAGE system would be really important?</a:t>
            </a:r>
          </a:p>
          <a:p>
            <a:pPr lvl="1"/>
            <a:r>
              <a:rPr lang="en-US" dirty="0"/>
              <a:t>The work that was done on SAGE was later further developed and commercialized by American Airlines and IBM in a joint venture. The result was SABRE</a:t>
            </a:r>
          </a:p>
          <a:p>
            <a:r>
              <a:rPr lang="en-US" dirty="0"/>
              <a:t>Not only was it the first time there was a fully-networked, time sharing system was scaled up to the national level, but it was the first online, real-time transaction monitor. (Think amazon)</a:t>
            </a:r>
          </a:p>
          <a:p>
            <a:r>
              <a:rPr lang="en-US" dirty="0"/>
              <a:t>IBM would later expand this into CICS and IMS, systems which are still in use today</a:t>
            </a:r>
          </a:p>
          <a:p>
            <a:r>
              <a:rPr lang="en-US" dirty="0"/>
              <a:t>The move from batch processing to online transaction processing with a batch supplement was one of the biggest changes throughout the 60s and 70s</a:t>
            </a:r>
          </a:p>
        </p:txBody>
      </p:sp>
    </p:spTree>
    <p:extLst>
      <p:ext uri="{BB962C8B-B14F-4D97-AF65-F5344CB8AC3E}">
        <p14:creationId xmlns:p14="http://schemas.microsoft.com/office/powerpoint/2010/main" val="39826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F94D8-F40D-4D73-B427-8DA5EA565F99}"/>
              </a:ext>
            </a:extLst>
          </p:cNvPr>
          <p:cNvSpPr>
            <a:spLocks noGrp="1"/>
          </p:cNvSpPr>
          <p:nvPr>
            <p:ph type="title"/>
          </p:nvPr>
        </p:nvSpPr>
        <p:spPr/>
        <p:txBody>
          <a:bodyPr/>
          <a:lstStyle/>
          <a:p>
            <a:r>
              <a:rPr lang="en-US" dirty="0"/>
              <a:t>The mother of all demos</a:t>
            </a:r>
          </a:p>
        </p:txBody>
      </p:sp>
      <p:sp>
        <p:nvSpPr>
          <p:cNvPr id="3" name="Content Placeholder 2">
            <a:extLst>
              <a:ext uri="{FF2B5EF4-FFF2-40B4-BE49-F238E27FC236}">
                <a16:creationId xmlns:a16="http://schemas.microsoft.com/office/drawing/2014/main" id="{F03BF29A-4860-4982-A1A6-0469736AD017}"/>
              </a:ext>
            </a:extLst>
          </p:cNvPr>
          <p:cNvSpPr>
            <a:spLocks noGrp="1"/>
          </p:cNvSpPr>
          <p:nvPr>
            <p:ph idx="1"/>
          </p:nvPr>
        </p:nvSpPr>
        <p:spPr/>
        <p:txBody>
          <a:bodyPr>
            <a:normAutofit/>
          </a:bodyPr>
          <a:lstStyle/>
          <a:p>
            <a:r>
              <a:rPr lang="en-US" dirty="0"/>
              <a:t>In 1968, almost every advance that we would see in the 70s was demoed by ARPA</a:t>
            </a:r>
          </a:p>
          <a:p>
            <a:r>
              <a:rPr lang="en-US" dirty="0"/>
              <a:t>In this hour and a half demo, the world was introduced to</a:t>
            </a:r>
          </a:p>
          <a:p>
            <a:pPr lvl="1"/>
            <a:r>
              <a:rPr lang="en-US" dirty="0"/>
              <a:t>Word processing</a:t>
            </a:r>
          </a:p>
          <a:p>
            <a:pPr lvl="1"/>
            <a:r>
              <a:rPr lang="en-US" dirty="0"/>
              <a:t>Collaborative editing</a:t>
            </a:r>
          </a:p>
          <a:p>
            <a:pPr lvl="1"/>
            <a:r>
              <a:rPr lang="en-US" dirty="0"/>
              <a:t>Word processing</a:t>
            </a:r>
          </a:p>
          <a:p>
            <a:pPr lvl="1"/>
            <a:r>
              <a:rPr lang="en-US" dirty="0"/>
              <a:t>Mice and graphical user interfaces</a:t>
            </a:r>
          </a:p>
          <a:p>
            <a:pPr lvl="1"/>
            <a:r>
              <a:rPr lang="en-US" dirty="0"/>
              <a:t>Video conferencing</a:t>
            </a:r>
          </a:p>
          <a:p>
            <a:pPr lvl="1"/>
            <a:r>
              <a:rPr lang="en-US" dirty="0"/>
              <a:t>Hyperlinks</a:t>
            </a:r>
          </a:p>
        </p:txBody>
      </p:sp>
    </p:spTree>
    <p:extLst>
      <p:ext uri="{BB962C8B-B14F-4D97-AF65-F5344CB8AC3E}">
        <p14:creationId xmlns:p14="http://schemas.microsoft.com/office/powerpoint/2010/main" val="186471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846E-EAFD-4EA4-99F8-29C945BC7BE8}"/>
              </a:ext>
            </a:extLst>
          </p:cNvPr>
          <p:cNvSpPr>
            <a:spLocks noGrp="1"/>
          </p:cNvSpPr>
          <p:nvPr>
            <p:ph type="title"/>
          </p:nvPr>
        </p:nvSpPr>
        <p:spPr/>
        <p:txBody>
          <a:bodyPr/>
          <a:lstStyle/>
          <a:p>
            <a:r>
              <a:rPr lang="en-US" dirty="0"/>
              <a:t>ARPANET</a:t>
            </a:r>
          </a:p>
        </p:txBody>
      </p:sp>
      <p:sp>
        <p:nvSpPr>
          <p:cNvPr id="3" name="Content Placeholder 2">
            <a:extLst>
              <a:ext uri="{FF2B5EF4-FFF2-40B4-BE49-F238E27FC236}">
                <a16:creationId xmlns:a16="http://schemas.microsoft.com/office/drawing/2014/main" id="{9CE87D5A-AEE8-4C35-B687-FE9E1E16B4BD}"/>
              </a:ext>
            </a:extLst>
          </p:cNvPr>
          <p:cNvSpPr>
            <a:spLocks noGrp="1"/>
          </p:cNvSpPr>
          <p:nvPr>
            <p:ph idx="1"/>
          </p:nvPr>
        </p:nvSpPr>
        <p:spPr>
          <a:xfrm>
            <a:off x="836612" y="1701797"/>
            <a:ext cx="5410201" cy="4462272"/>
          </a:xfrm>
        </p:spPr>
        <p:txBody>
          <a:bodyPr/>
          <a:lstStyle/>
          <a:p>
            <a:r>
              <a:rPr lang="en-US" dirty="0"/>
              <a:t>In 1969, the first network that interconnected not only terminals, but computers was brought online</a:t>
            </a:r>
          </a:p>
          <a:p>
            <a:r>
              <a:rPr lang="en-US" dirty="0"/>
              <a:t>This network was the direct predecessor of the internet</a:t>
            </a:r>
          </a:p>
          <a:p>
            <a:r>
              <a:rPr lang="en-US" dirty="0"/>
              <a:t>It was a major milestone for networking, data exchange, and humanity as a whole</a:t>
            </a:r>
          </a:p>
          <a:p>
            <a:endParaRPr lang="en-US" dirty="0"/>
          </a:p>
        </p:txBody>
      </p:sp>
      <p:pic>
        <p:nvPicPr>
          <p:cNvPr id="5" name="Picture 4">
            <a:extLst>
              <a:ext uri="{FF2B5EF4-FFF2-40B4-BE49-F238E27FC236}">
                <a16:creationId xmlns:a16="http://schemas.microsoft.com/office/drawing/2014/main" id="{7DE8BD1B-546F-440B-979F-46FD5171D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3012" y="1262062"/>
            <a:ext cx="5637561" cy="4333875"/>
          </a:xfrm>
          <a:prstGeom prst="rect">
            <a:avLst/>
          </a:prstGeom>
        </p:spPr>
      </p:pic>
    </p:spTree>
    <p:extLst>
      <p:ext uri="{BB962C8B-B14F-4D97-AF65-F5344CB8AC3E}">
        <p14:creationId xmlns:p14="http://schemas.microsoft.com/office/powerpoint/2010/main" val="129064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974A-B6B6-4D68-9034-C85D2C9529E5}"/>
              </a:ext>
            </a:extLst>
          </p:cNvPr>
          <p:cNvSpPr>
            <a:spLocks noGrp="1"/>
          </p:cNvSpPr>
          <p:nvPr>
            <p:ph type="title"/>
          </p:nvPr>
        </p:nvSpPr>
        <p:spPr/>
        <p:txBody>
          <a:bodyPr/>
          <a:lstStyle/>
          <a:p>
            <a:r>
              <a:rPr lang="en-US" dirty="0"/>
              <a:t>Picking up where we left off</a:t>
            </a:r>
          </a:p>
        </p:txBody>
      </p:sp>
      <p:sp>
        <p:nvSpPr>
          <p:cNvPr id="3" name="Content Placeholder 2">
            <a:extLst>
              <a:ext uri="{FF2B5EF4-FFF2-40B4-BE49-F238E27FC236}">
                <a16:creationId xmlns:a16="http://schemas.microsoft.com/office/drawing/2014/main" id="{5E2BED32-7F79-4B1D-8B73-F486BE30C22B}"/>
              </a:ext>
            </a:extLst>
          </p:cNvPr>
          <p:cNvSpPr>
            <a:spLocks noGrp="1"/>
          </p:cNvSpPr>
          <p:nvPr>
            <p:ph idx="1"/>
          </p:nvPr>
        </p:nvSpPr>
        <p:spPr/>
        <p:txBody>
          <a:bodyPr/>
          <a:lstStyle/>
          <a:p>
            <a:r>
              <a:rPr lang="en-US" dirty="0"/>
              <a:t>The commercial computer industry had been born</a:t>
            </a:r>
          </a:p>
          <a:p>
            <a:r>
              <a:rPr lang="en-US" dirty="0"/>
              <a:t>Computers are just starting to switch over to transistors</a:t>
            </a:r>
          </a:p>
          <a:p>
            <a:r>
              <a:rPr lang="en-US" dirty="0"/>
              <a:t>Computers still mostly transmitted data on punched cards, and most computers have magnetic tape storage</a:t>
            </a:r>
          </a:p>
          <a:p>
            <a:r>
              <a:rPr lang="en-US" dirty="0"/>
              <a:t>Programming languages are starting to become common, but operating systems have not yet been developed</a:t>
            </a:r>
          </a:p>
        </p:txBody>
      </p:sp>
    </p:spTree>
    <p:extLst>
      <p:ext uri="{BB962C8B-B14F-4D97-AF65-F5344CB8AC3E}">
        <p14:creationId xmlns:p14="http://schemas.microsoft.com/office/powerpoint/2010/main" val="373666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883B-995B-403E-A071-8CD3EE3E6D83}"/>
              </a:ext>
            </a:extLst>
          </p:cNvPr>
          <p:cNvSpPr>
            <a:spLocks noGrp="1"/>
          </p:cNvSpPr>
          <p:nvPr>
            <p:ph type="title"/>
          </p:nvPr>
        </p:nvSpPr>
        <p:spPr>
          <a:xfrm>
            <a:off x="1218883" y="1"/>
            <a:ext cx="10360501" cy="693930"/>
          </a:xfrm>
        </p:spPr>
        <p:txBody>
          <a:bodyPr/>
          <a:lstStyle/>
          <a:p>
            <a:r>
              <a:rPr lang="en-US" dirty="0"/>
              <a:t>UNIX</a:t>
            </a:r>
          </a:p>
        </p:txBody>
      </p:sp>
      <p:sp>
        <p:nvSpPr>
          <p:cNvPr id="3" name="Content Placeholder 2">
            <a:extLst>
              <a:ext uri="{FF2B5EF4-FFF2-40B4-BE49-F238E27FC236}">
                <a16:creationId xmlns:a16="http://schemas.microsoft.com/office/drawing/2014/main" id="{1EA33A38-BBC9-45FE-AAE4-FA09BCE4ACA5}"/>
              </a:ext>
            </a:extLst>
          </p:cNvPr>
          <p:cNvSpPr>
            <a:spLocks noGrp="1"/>
          </p:cNvSpPr>
          <p:nvPr>
            <p:ph idx="1"/>
          </p:nvPr>
        </p:nvSpPr>
        <p:spPr>
          <a:xfrm>
            <a:off x="760412" y="609600"/>
            <a:ext cx="11353799" cy="6172200"/>
          </a:xfrm>
        </p:spPr>
        <p:txBody>
          <a:bodyPr>
            <a:normAutofit fontScale="92500" lnSpcReduction="20000"/>
          </a:bodyPr>
          <a:lstStyle/>
          <a:p>
            <a:r>
              <a:rPr lang="en-US" dirty="0"/>
              <a:t>Also in 1969, the first version of Unix was released</a:t>
            </a:r>
          </a:p>
          <a:p>
            <a:r>
              <a:rPr lang="en-US" dirty="0"/>
              <a:t>Unix was perhaps the most influential operating system ever released</a:t>
            </a:r>
          </a:p>
          <a:p>
            <a:r>
              <a:rPr lang="en-US" dirty="0"/>
              <a:t>It had several killer features</a:t>
            </a:r>
          </a:p>
          <a:p>
            <a:pPr lvl="1"/>
            <a:r>
              <a:rPr lang="en-US" dirty="0"/>
              <a:t>Ease of use</a:t>
            </a:r>
          </a:p>
          <a:p>
            <a:pPr lvl="1"/>
            <a:r>
              <a:rPr lang="en-US" dirty="0"/>
              <a:t>Modular, independent design</a:t>
            </a:r>
          </a:p>
          <a:p>
            <a:pPr lvl="1"/>
            <a:r>
              <a:rPr lang="en-US" dirty="0"/>
              <a:t>HFS filesystem design</a:t>
            </a:r>
          </a:p>
          <a:p>
            <a:pPr lvl="1"/>
            <a:r>
              <a:rPr lang="en-US" dirty="0"/>
              <a:t>The shell and pipes</a:t>
            </a:r>
          </a:p>
          <a:p>
            <a:pPr lvl="1"/>
            <a:r>
              <a:rPr lang="en-US" dirty="0"/>
              <a:t>A time-sharing first and only design</a:t>
            </a:r>
          </a:p>
          <a:p>
            <a:r>
              <a:rPr lang="en-US" dirty="0"/>
              <a:t>But most importantly, it was quasi-free. This was massively important because it meant that it was not locked to one vendor’s computer, but could be translated to any computer</a:t>
            </a:r>
          </a:p>
          <a:p>
            <a:r>
              <a:rPr lang="en-US" dirty="0"/>
              <a:t>It was also designed for minicomputers primarily, which made the minicomputer platform much, much more powerful, and a very popular choice for programmers</a:t>
            </a:r>
          </a:p>
          <a:p>
            <a:r>
              <a:rPr lang="en-US" dirty="0"/>
              <a:t>It was also written in the C language, which would go on to become the standard systems language, and still is today</a:t>
            </a:r>
          </a:p>
        </p:txBody>
      </p:sp>
    </p:spTree>
    <p:extLst>
      <p:ext uri="{BB962C8B-B14F-4D97-AF65-F5344CB8AC3E}">
        <p14:creationId xmlns:p14="http://schemas.microsoft.com/office/powerpoint/2010/main" val="417607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A6FBE-C52D-4A13-BA99-A8C2310B2C5D}"/>
              </a:ext>
            </a:extLst>
          </p:cNvPr>
          <p:cNvSpPr>
            <a:spLocks noGrp="1"/>
          </p:cNvSpPr>
          <p:nvPr>
            <p:ph type="title"/>
          </p:nvPr>
        </p:nvSpPr>
        <p:spPr/>
        <p:txBody>
          <a:bodyPr/>
          <a:lstStyle/>
          <a:p>
            <a:r>
              <a:rPr lang="en-US" dirty="0"/>
              <a:t>Iron age computers - 1</a:t>
            </a:r>
          </a:p>
        </p:txBody>
      </p:sp>
      <p:sp>
        <p:nvSpPr>
          <p:cNvPr id="3" name="Content Placeholder 2">
            <a:extLst>
              <a:ext uri="{FF2B5EF4-FFF2-40B4-BE49-F238E27FC236}">
                <a16:creationId xmlns:a16="http://schemas.microsoft.com/office/drawing/2014/main" id="{4B5F2348-8AD9-4ED5-97A8-D94699AC7050}"/>
              </a:ext>
            </a:extLst>
          </p:cNvPr>
          <p:cNvSpPr>
            <a:spLocks noGrp="1"/>
          </p:cNvSpPr>
          <p:nvPr>
            <p:ph idx="1"/>
          </p:nvPr>
        </p:nvSpPr>
        <p:spPr/>
        <p:txBody>
          <a:bodyPr>
            <a:normAutofit lnSpcReduction="10000"/>
          </a:bodyPr>
          <a:lstStyle/>
          <a:p>
            <a:r>
              <a:rPr lang="en-US" dirty="0"/>
              <a:t>The iron age was categorized by innovation and transformation</a:t>
            </a:r>
          </a:p>
          <a:p>
            <a:r>
              <a:rPr lang="en-US" dirty="0"/>
              <a:t>At the start of this period, computers had </a:t>
            </a:r>
            <a:r>
              <a:rPr lang="en-US" dirty="0" err="1"/>
              <a:t>vaccum</a:t>
            </a:r>
            <a:r>
              <a:rPr lang="en-US" dirty="0"/>
              <a:t> tubes, no operating systems and ran exclusively in batch, while at the end on this period, they were based on integrated circuits and were running real-time transaction processing</a:t>
            </a:r>
          </a:p>
          <a:p>
            <a:r>
              <a:rPr lang="en-US" dirty="0"/>
              <a:t>Generally using an iron age computer meant that you would be using a mainframe, although the minicomputers of this period would only become more and more prevalent as time passed</a:t>
            </a:r>
          </a:p>
          <a:p>
            <a:r>
              <a:rPr lang="en-US" dirty="0"/>
              <a:t>You may have prepared your programs online with time sharing if you were lucky, or you may have submitted your jobs in batch</a:t>
            </a:r>
          </a:p>
        </p:txBody>
      </p:sp>
    </p:spTree>
    <p:extLst>
      <p:ext uri="{BB962C8B-B14F-4D97-AF65-F5344CB8AC3E}">
        <p14:creationId xmlns:p14="http://schemas.microsoft.com/office/powerpoint/2010/main" val="322122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A16-1307-4FCE-8CAF-4B4381D16A25}"/>
              </a:ext>
            </a:extLst>
          </p:cNvPr>
          <p:cNvSpPr>
            <a:spLocks noGrp="1"/>
          </p:cNvSpPr>
          <p:nvPr>
            <p:ph type="title"/>
          </p:nvPr>
        </p:nvSpPr>
        <p:spPr/>
        <p:txBody>
          <a:bodyPr/>
          <a:lstStyle/>
          <a:p>
            <a:r>
              <a:rPr lang="en-US" dirty="0"/>
              <a:t>Iron age computers - 2</a:t>
            </a:r>
          </a:p>
        </p:txBody>
      </p:sp>
      <p:sp>
        <p:nvSpPr>
          <p:cNvPr id="3" name="Content Placeholder 2">
            <a:extLst>
              <a:ext uri="{FF2B5EF4-FFF2-40B4-BE49-F238E27FC236}">
                <a16:creationId xmlns:a16="http://schemas.microsoft.com/office/drawing/2014/main" id="{DED0C461-B8B7-49B6-B67D-BBFC4289E647}"/>
              </a:ext>
            </a:extLst>
          </p:cNvPr>
          <p:cNvSpPr>
            <a:spLocks noGrp="1"/>
          </p:cNvSpPr>
          <p:nvPr>
            <p:ph idx="1"/>
          </p:nvPr>
        </p:nvSpPr>
        <p:spPr/>
        <p:txBody>
          <a:bodyPr/>
          <a:lstStyle/>
          <a:p>
            <a:r>
              <a:rPr lang="en-US" dirty="0"/>
              <a:t>At least you had access to an operating system however, which would manage the hardware while you programmed</a:t>
            </a:r>
          </a:p>
          <a:p>
            <a:r>
              <a:rPr lang="en-US" dirty="0"/>
              <a:t>Some cutting-edge systems were also busy processing transactions in an online environment</a:t>
            </a:r>
          </a:p>
          <a:p>
            <a:r>
              <a:rPr lang="en-US" dirty="0"/>
              <a:t>The computers you were using still had ferrite core memory, but their processers were at the very least transistorized. Many computers had already been converted to integrated circuits</a:t>
            </a:r>
          </a:p>
        </p:txBody>
      </p:sp>
    </p:spTree>
    <p:extLst>
      <p:ext uri="{BB962C8B-B14F-4D97-AF65-F5344CB8AC3E}">
        <p14:creationId xmlns:p14="http://schemas.microsoft.com/office/powerpoint/2010/main" val="58759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43B36-BDC0-4E2F-A36E-DC1BAFE3E367}"/>
              </a:ext>
            </a:extLst>
          </p:cNvPr>
          <p:cNvSpPr>
            <a:spLocks noGrp="1"/>
          </p:cNvSpPr>
          <p:nvPr>
            <p:ph type="title"/>
          </p:nvPr>
        </p:nvSpPr>
        <p:spPr/>
        <p:txBody>
          <a:bodyPr/>
          <a:lstStyle/>
          <a:p>
            <a:r>
              <a:rPr lang="en-US" dirty="0"/>
              <a:t>Industrial age</a:t>
            </a:r>
          </a:p>
        </p:txBody>
      </p:sp>
      <p:sp>
        <p:nvSpPr>
          <p:cNvPr id="3" name="Text Placeholder 2">
            <a:extLst>
              <a:ext uri="{FF2B5EF4-FFF2-40B4-BE49-F238E27FC236}">
                <a16:creationId xmlns:a16="http://schemas.microsoft.com/office/drawing/2014/main" id="{D91CD582-B265-41DE-B25D-73E1561E4E0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042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4AA11-5C0E-42EC-BA57-928F68A075F2}"/>
              </a:ext>
            </a:extLst>
          </p:cNvPr>
          <p:cNvSpPr>
            <a:spLocks noGrp="1"/>
          </p:cNvSpPr>
          <p:nvPr>
            <p:ph type="title"/>
          </p:nvPr>
        </p:nvSpPr>
        <p:spPr/>
        <p:txBody>
          <a:bodyPr/>
          <a:lstStyle/>
          <a:p>
            <a:r>
              <a:rPr lang="en-US" dirty="0"/>
              <a:t>The first microprocessor</a:t>
            </a:r>
          </a:p>
        </p:txBody>
      </p:sp>
      <p:sp>
        <p:nvSpPr>
          <p:cNvPr id="3" name="Content Placeholder 2">
            <a:extLst>
              <a:ext uri="{FF2B5EF4-FFF2-40B4-BE49-F238E27FC236}">
                <a16:creationId xmlns:a16="http://schemas.microsoft.com/office/drawing/2014/main" id="{30031EB5-0BEE-4665-8606-4DD0BD960886}"/>
              </a:ext>
            </a:extLst>
          </p:cNvPr>
          <p:cNvSpPr>
            <a:spLocks noGrp="1"/>
          </p:cNvSpPr>
          <p:nvPr>
            <p:ph idx="1"/>
          </p:nvPr>
        </p:nvSpPr>
        <p:spPr/>
        <p:txBody>
          <a:bodyPr/>
          <a:lstStyle/>
          <a:p>
            <a:r>
              <a:rPr lang="en-US" dirty="0"/>
              <a:t>Marking the transition into “computers in everything” world that we live in today was the Intel 4004 microprocessor</a:t>
            </a:r>
          </a:p>
          <a:p>
            <a:r>
              <a:rPr lang="en-US" dirty="0"/>
              <a:t>This chip combined all of the separate ICs of a larger CPU into one chip, allowing the computer to not be cabinet sized</a:t>
            </a:r>
          </a:p>
          <a:p>
            <a:r>
              <a:rPr lang="en-US" dirty="0"/>
              <a:t>This would pave the way for the first personal computers some years later, but at the time would allow for computers to be put into more things, as embedded devices (computers programmed to be singe-purpose that do one thing based on fixed input)</a:t>
            </a:r>
          </a:p>
        </p:txBody>
      </p:sp>
    </p:spTree>
    <p:extLst>
      <p:ext uri="{BB962C8B-B14F-4D97-AF65-F5344CB8AC3E}">
        <p14:creationId xmlns:p14="http://schemas.microsoft.com/office/powerpoint/2010/main" val="161134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B7FBD-8321-46B8-ACED-0DFD91B9AFAD}"/>
              </a:ext>
            </a:extLst>
          </p:cNvPr>
          <p:cNvSpPr>
            <a:spLocks noGrp="1"/>
          </p:cNvSpPr>
          <p:nvPr>
            <p:ph type="title"/>
          </p:nvPr>
        </p:nvSpPr>
        <p:spPr>
          <a:xfrm>
            <a:off x="1218883" y="274637"/>
            <a:ext cx="10360501" cy="1223963"/>
          </a:xfrm>
        </p:spPr>
        <p:txBody>
          <a:bodyPr/>
          <a:lstStyle/>
          <a:p>
            <a:r>
              <a:rPr lang="en-US" dirty="0"/>
              <a:t>E-Mail</a:t>
            </a:r>
          </a:p>
        </p:txBody>
      </p:sp>
      <p:sp>
        <p:nvSpPr>
          <p:cNvPr id="3" name="Content Placeholder 2">
            <a:extLst>
              <a:ext uri="{FF2B5EF4-FFF2-40B4-BE49-F238E27FC236}">
                <a16:creationId xmlns:a16="http://schemas.microsoft.com/office/drawing/2014/main" id="{0C14521C-479E-4644-B202-249A12303E5C}"/>
              </a:ext>
            </a:extLst>
          </p:cNvPr>
          <p:cNvSpPr>
            <a:spLocks noGrp="1"/>
          </p:cNvSpPr>
          <p:nvPr>
            <p:ph idx="1"/>
          </p:nvPr>
        </p:nvSpPr>
        <p:spPr>
          <a:xfrm>
            <a:off x="836613" y="1701796"/>
            <a:ext cx="6476999" cy="5080003"/>
          </a:xfrm>
        </p:spPr>
        <p:txBody>
          <a:bodyPr>
            <a:normAutofit fontScale="92500"/>
          </a:bodyPr>
          <a:lstStyle/>
          <a:p>
            <a:r>
              <a:rPr lang="en-US" dirty="0"/>
              <a:t>In the ARPAnet network that was discussed previously, over 50% of it’s traffic was a new communications medium: E-Mail</a:t>
            </a:r>
          </a:p>
          <a:p>
            <a:r>
              <a:rPr lang="en-US" dirty="0"/>
              <a:t>For the first time, people could communicate in groups or individually in real-time</a:t>
            </a:r>
          </a:p>
          <a:p>
            <a:r>
              <a:rPr lang="en-US" dirty="0"/>
              <a:t>Email was so popular it started driving the growth and deployment of the ARPAnet to new locations</a:t>
            </a:r>
          </a:p>
          <a:p>
            <a:r>
              <a:rPr lang="en-US" dirty="0"/>
              <a:t>Along with this, ARPAnet created the first mobile network by putting ARPAnet equipment in a van with a radio</a:t>
            </a:r>
          </a:p>
          <a:p>
            <a:endParaRPr lang="en-US" dirty="0"/>
          </a:p>
        </p:txBody>
      </p:sp>
      <p:pic>
        <p:nvPicPr>
          <p:cNvPr id="5" name="Picture 4">
            <a:extLst>
              <a:ext uri="{FF2B5EF4-FFF2-40B4-BE49-F238E27FC236}">
                <a16:creationId xmlns:a16="http://schemas.microsoft.com/office/drawing/2014/main" id="{3D306643-8FCC-4865-9C40-6438D596F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1212" y="2209800"/>
            <a:ext cx="4876800" cy="3060192"/>
          </a:xfrm>
          <a:prstGeom prst="rect">
            <a:avLst/>
          </a:prstGeom>
        </p:spPr>
      </p:pic>
    </p:spTree>
    <p:extLst>
      <p:ext uri="{BB962C8B-B14F-4D97-AF65-F5344CB8AC3E}">
        <p14:creationId xmlns:p14="http://schemas.microsoft.com/office/powerpoint/2010/main" val="63263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0A0F2-2A77-48BA-AEB2-84C14EE9649B}"/>
              </a:ext>
            </a:extLst>
          </p:cNvPr>
          <p:cNvSpPr>
            <a:spLocks noGrp="1"/>
          </p:cNvSpPr>
          <p:nvPr>
            <p:ph type="title"/>
          </p:nvPr>
        </p:nvSpPr>
        <p:spPr>
          <a:xfrm>
            <a:off x="1218883" y="76201"/>
            <a:ext cx="10360501" cy="609599"/>
          </a:xfrm>
        </p:spPr>
        <p:txBody>
          <a:bodyPr>
            <a:normAutofit fontScale="90000"/>
          </a:bodyPr>
          <a:lstStyle/>
          <a:p>
            <a:r>
              <a:rPr lang="en-US" dirty="0"/>
              <a:t>XEROX Alto</a:t>
            </a:r>
          </a:p>
        </p:txBody>
      </p:sp>
      <p:sp>
        <p:nvSpPr>
          <p:cNvPr id="3" name="Content Placeholder 2">
            <a:extLst>
              <a:ext uri="{FF2B5EF4-FFF2-40B4-BE49-F238E27FC236}">
                <a16:creationId xmlns:a16="http://schemas.microsoft.com/office/drawing/2014/main" id="{F39B48E7-D6C3-4D30-BD0D-6890691F8FAB}"/>
              </a:ext>
            </a:extLst>
          </p:cNvPr>
          <p:cNvSpPr>
            <a:spLocks noGrp="1"/>
          </p:cNvSpPr>
          <p:nvPr>
            <p:ph idx="1"/>
          </p:nvPr>
        </p:nvSpPr>
        <p:spPr>
          <a:xfrm>
            <a:off x="760413" y="609600"/>
            <a:ext cx="6629399" cy="6095999"/>
          </a:xfrm>
        </p:spPr>
        <p:txBody>
          <a:bodyPr>
            <a:normAutofit fontScale="92500" lnSpcReduction="20000"/>
          </a:bodyPr>
          <a:lstStyle/>
          <a:p>
            <a:r>
              <a:rPr lang="en-US" dirty="0"/>
              <a:t>At the XEROX parc research lab, the Alto experimental office system was developed</a:t>
            </a:r>
          </a:p>
          <a:p>
            <a:r>
              <a:rPr lang="en-US" dirty="0"/>
              <a:t>This system, which was the first single-user graphical computer, implemented many of the features we know today</a:t>
            </a:r>
          </a:p>
          <a:p>
            <a:pPr lvl="1"/>
            <a:r>
              <a:rPr lang="en-US" dirty="0"/>
              <a:t>Mouse control</a:t>
            </a:r>
          </a:p>
          <a:p>
            <a:pPr lvl="1"/>
            <a:r>
              <a:rPr lang="en-US" dirty="0"/>
              <a:t>The desktop</a:t>
            </a:r>
          </a:p>
          <a:p>
            <a:pPr lvl="1"/>
            <a:r>
              <a:rPr lang="en-US" dirty="0"/>
              <a:t>Word processing</a:t>
            </a:r>
          </a:p>
          <a:p>
            <a:pPr lvl="1"/>
            <a:r>
              <a:rPr lang="en-US" dirty="0"/>
              <a:t>Local networks</a:t>
            </a:r>
          </a:p>
          <a:p>
            <a:pPr lvl="1"/>
            <a:r>
              <a:rPr lang="en-US" dirty="0"/>
              <a:t>Laser Printing</a:t>
            </a:r>
          </a:p>
          <a:p>
            <a:r>
              <a:rPr lang="en-US" dirty="0"/>
              <a:t>It also used the new ethernet standard, which would eventually go on to become the dominant networking standard even today</a:t>
            </a:r>
          </a:p>
          <a:p>
            <a:r>
              <a:rPr lang="en-US" dirty="0"/>
              <a:t>Every computer in the system sat at the desk of an individual user, was connected to every other computer, and could print, share files, and email</a:t>
            </a:r>
          </a:p>
        </p:txBody>
      </p:sp>
      <p:pic>
        <p:nvPicPr>
          <p:cNvPr id="5" name="Picture 4">
            <a:extLst>
              <a:ext uri="{FF2B5EF4-FFF2-40B4-BE49-F238E27FC236}">
                <a16:creationId xmlns:a16="http://schemas.microsoft.com/office/drawing/2014/main" id="{E3BC4563-04D1-47DD-AD7D-7F8368FABC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6012" y="1491691"/>
            <a:ext cx="4576345" cy="3874617"/>
          </a:xfrm>
          <a:prstGeom prst="rect">
            <a:avLst/>
          </a:prstGeom>
        </p:spPr>
      </p:pic>
    </p:spTree>
    <p:extLst>
      <p:ext uri="{BB962C8B-B14F-4D97-AF65-F5344CB8AC3E}">
        <p14:creationId xmlns:p14="http://schemas.microsoft.com/office/powerpoint/2010/main" val="196378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706DB-BE1B-411A-A375-D31840DE9B2D}"/>
              </a:ext>
            </a:extLst>
          </p:cNvPr>
          <p:cNvSpPr>
            <a:spLocks noGrp="1"/>
          </p:cNvSpPr>
          <p:nvPr>
            <p:ph type="title"/>
          </p:nvPr>
        </p:nvSpPr>
        <p:spPr/>
        <p:txBody>
          <a:bodyPr/>
          <a:lstStyle/>
          <a:p>
            <a:r>
              <a:rPr lang="en-US" dirty="0"/>
              <a:t>The first personal computer: The Altair 8800</a:t>
            </a:r>
          </a:p>
        </p:txBody>
      </p:sp>
      <p:sp>
        <p:nvSpPr>
          <p:cNvPr id="3" name="Content Placeholder 2">
            <a:extLst>
              <a:ext uri="{FF2B5EF4-FFF2-40B4-BE49-F238E27FC236}">
                <a16:creationId xmlns:a16="http://schemas.microsoft.com/office/drawing/2014/main" id="{4A190D69-519A-43F5-9507-AE6161644E2F}"/>
              </a:ext>
            </a:extLst>
          </p:cNvPr>
          <p:cNvSpPr>
            <a:spLocks noGrp="1"/>
          </p:cNvSpPr>
          <p:nvPr>
            <p:ph idx="1"/>
          </p:nvPr>
        </p:nvSpPr>
        <p:spPr>
          <a:xfrm>
            <a:off x="836613" y="1701797"/>
            <a:ext cx="5943599" cy="4462272"/>
          </a:xfrm>
        </p:spPr>
        <p:txBody>
          <a:bodyPr>
            <a:normAutofit fontScale="92500" lnSpcReduction="10000"/>
          </a:bodyPr>
          <a:lstStyle/>
          <a:p>
            <a:r>
              <a:rPr lang="en-US" dirty="0"/>
              <a:t>While the 8800 was primitive, it was still a massive leap in computing technology for one reason:</a:t>
            </a:r>
          </a:p>
          <a:p>
            <a:r>
              <a:rPr lang="en-US" dirty="0"/>
              <a:t>It was the first commercially available personal computer</a:t>
            </a:r>
          </a:p>
          <a:p>
            <a:r>
              <a:rPr lang="en-US" dirty="0"/>
              <a:t>This computer would kick-start a revolution not only in computers generally, but also in the way people used computers</a:t>
            </a:r>
          </a:p>
          <a:p>
            <a:r>
              <a:rPr lang="en-US" dirty="0"/>
              <a:t>No longer would you have to share a big system, you could now keep your own</a:t>
            </a:r>
          </a:p>
        </p:txBody>
      </p:sp>
      <p:pic>
        <p:nvPicPr>
          <p:cNvPr id="5" name="Picture 4">
            <a:extLst>
              <a:ext uri="{FF2B5EF4-FFF2-40B4-BE49-F238E27FC236}">
                <a16:creationId xmlns:a16="http://schemas.microsoft.com/office/drawing/2014/main" id="{C63EEAFE-CCDF-40E5-8F60-FCD54813D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412" y="1524000"/>
            <a:ext cx="5637212" cy="2818606"/>
          </a:xfrm>
          <a:prstGeom prst="rect">
            <a:avLst/>
          </a:prstGeom>
        </p:spPr>
      </p:pic>
    </p:spTree>
    <p:extLst>
      <p:ext uri="{BB962C8B-B14F-4D97-AF65-F5344CB8AC3E}">
        <p14:creationId xmlns:p14="http://schemas.microsoft.com/office/powerpoint/2010/main" val="180396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C3CDB-1FA1-4476-A0BF-8DDF0BC4ACAB}"/>
              </a:ext>
            </a:extLst>
          </p:cNvPr>
          <p:cNvSpPr>
            <a:spLocks noGrp="1"/>
          </p:cNvSpPr>
          <p:nvPr>
            <p:ph type="title"/>
          </p:nvPr>
        </p:nvSpPr>
        <p:spPr/>
        <p:txBody>
          <a:bodyPr/>
          <a:lstStyle/>
          <a:p>
            <a:r>
              <a:rPr lang="en-US" dirty="0"/>
              <a:t>Redefining computer categories</a:t>
            </a:r>
          </a:p>
        </p:txBody>
      </p:sp>
      <p:sp>
        <p:nvSpPr>
          <p:cNvPr id="3" name="Content Placeholder 2">
            <a:extLst>
              <a:ext uri="{FF2B5EF4-FFF2-40B4-BE49-F238E27FC236}">
                <a16:creationId xmlns:a16="http://schemas.microsoft.com/office/drawing/2014/main" id="{31F16ADD-AC44-48EF-8E0B-4668D4B31E58}"/>
              </a:ext>
            </a:extLst>
          </p:cNvPr>
          <p:cNvSpPr>
            <a:spLocks noGrp="1"/>
          </p:cNvSpPr>
          <p:nvPr>
            <p:ph idx="1"/>
          </p:nvPr>
        </p:nvSpPr>
        <p:spPr/>
        <p:txBody>
          <a:bodyPr/>
          <a:lstStyle/>
          <a:p>
            <a:r>
              <a:rPr lang="en-US" dirty="0"/>
              <a:t>The previous computer categories would get one more:</a:t>
            </a:r>
          </a:p>
          <a:p>
            <a:pPr lvl="1"/>
            <a:r>
              <a:rPr lang="en-US" dirty="0"/>
              <a:t>Supercomputers – the biggest computers, with a focus on raw number crunching capacity. Used for scientific and mathematical problems</a:t>
            </a:r>
          </a:p>
          <a:p>
            <a:pPr lvl="1"/>
            <a:r>
              <a:rPr lang="en-US" dirty="0"/>
              <a:t>Mainframes – big computers, usually operating in batch mode, with a </a:t>
            </a:r>
            <a:r>
              <a:rPr lang="en-US" dirty="0" err="1"/>
              <a:t>focous</a:t>
            </a:r>
            <a:r>
              <a:rPr lang="en-US" dirty="0"/>
              <a:t> on business uses</a:t>
            </a:r>
          </a:p>
          <a:p>
            <a:pPr lvl="1"/>
            <a:r>
              <a:rPr lang="en-US" dirty="0"/>
              <a:t>Minicomputers – Smaller computers, usually running real-time programs. Designed for use by one person or a department</a:t>
            </a:r>
          </a:p>
          <a:p>
            <a:pPr lvl="1"/>
            <a:r>
              <a:rPr lang="en-US" dirty="0"/>
              <a:t>Microcomputers – Computers designed for use by an induvial</a:t>
            </a:r>
          </a:p>
        </p:txBody>
      </p:sp>
    </p:spTree>
    <p:extLst>
      <p:ext uri="{BB962C8B-B14F-4D97-AF65-F5344CB8AC3E}">
        <p14:creationId xmlns:p14="http://schemas.microsoft.com/office/powerpoint/2010/main" val="315946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E5910-04CB-43B7-9B63-896DA22D24DF}"/>
              </a:ext>
            </a:extLst>
          </p:cNvPr>
          <p:cNvSpPr>
            <a:spLocks noGrp="1"/>
          </p:cNvSpPr>
          <p:nvPr>
            <p:ph type="title"/>
          </p:nvPr>
        </p:nvSpPr>
        <p:spPr/>
        <p:txBody>
          <a:bodyPr/>
          <a:lstStyle/>
          <a:p>
            <a:r>
              <a:rPr lang="en-US" dirty="0"/>
              <a:t>Cray-1</a:t>
            </a:r>
          </a:p>
        </p:txBody>
      </p:sp>
      <p:sp>
        <p:nvSpPr>
          <p:cNvPr id="3" name="Content Placeholder 2">
            <a:extLst>
              <a:ext uri="{FF2B5EF4-FFF2-40B4-BE49-F238E27FC236}">
                <a16:creationId xmlns:a16="http://schemas.microsoft.com/office/drawing/2014/main" id="{4CCC982D-549E-4DBC-BE69-42BBB8BA2DE6}"/>
              </a:ext>
            </a:extLst>
          </p:cNvPr>
          <p:cNvSpPr>
            <a:spLocks noGrp="1"/>
          </p:cNvSpPr>
          <p:nvPr>
            <p:ph idx="1"/>
          </p:nvPr>
        </p:nvSpPr>
        <p:spPr>
          <a:xfrm>
            <a:off x="836613" y="1701797"/>
            <a:ext cx="5410199" cy="4462272"/>
          </a:xfrm>
        </p:spPr>
        <p:txBody>
          <a:bodyPr/>
          <a:lstStyle/>
          <a:p>
            <a:r>
              <a:rPr lang="en-US" dirty="0"/>
              <a:t>In 1976, Cray would release the cray 1, beating the previous computers he designed for control data by a factor of 2</a:t>
            </a:r>
          </a:p>
          <a:p>
            <a:r>
              <a:rPr lang="en-US" dirty="0"/>
              <a:t>A cray-series computer would be the fastest in the world for another 15 years</a:t>
            </a:r>
          </a:p>
        </p:txBody>
      </p:sp>
      <p:pic>
        <p:nvPicPr>
          <p:cNvPr id="8" name="Picture 7">
            <a:extLst>
              <a:ext uri="{FF2B5EF4-FFF2-40B4-BE49-F238E27FC236}">
                <a16:creationId xmlns:a16="http://schemas.microsoft.com/office/drawing/2014/main" id="{D11B14BE-9AE3-4209-8C30-A76036FF86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763" y="1524000"/>
            <a:ext cx="5427570" cy="3680460"/>
          </a:xfrm>
          <a:prstGeom prst="rect">
            <a:avLst/>
          </a:prstGeom>
        </p:spPr>
      </p:pic>
    </p:spTree>
    <p:extLst>
      <p:ext uri="{BB962C8B-B14F-4D97-AF65-F5344CB8AC3E}">
        <p14:creationId xmlns:p14="http://schemas.microsoft.com/office/powerpoint/2010/main" val="3235651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5C716-FD69-4B05-8AED-73EAA938071D}"/>
              </a:ext>
            </a:extLst>
          </p:cNvPr>
          <p:cNvSpPr>
            <a:spLocks noGrp="1"/>
          </p:cNvSpPr>
          <p:nvPr>
            <p:ph type="title"/>
          </p:nvPr>
        </p:nvSpPr>
        <p:spPr/>
        <p:txBody>
          <a:bodyPr/>
          <a:lstStyle/>
          <a:p>
            <a:r>
              <a:rPr lang="en-US" dirty="0"/>
              <a:t>Iron age</a:t>
            </a:r>
          </a:p>
        </p:txBody>
      </p:sp>
      <p:sp>
        <p:nvSpPr>
          <p:cNvPr id="3" name="Text Placeholder 2">
            <a:extLst>
              <a:ext uri="{FF2B5EF4-FFF2-40B4-BE49-F238E27FC236}">
                <a16:creationId xmlns:a16="http://schemas.microsoft.com/office/drawing/2014/main" id="{DC018C19-ADAD-4E7F-9B97-AF0C48C8041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091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30030-80C9-49B1-AB44-5040866F8E0D}"/>
              </a:ext>
            </a:extLst>
          </p:cNvPr>
          <p:cNvSpPr>
            <a:spLocks noGrp="1"/>
          </p:cNvSpPr>
          <p:nvPr>
            <p:ph type="title"/>
          </p:nvPr>
        </p:nvSpPr>
        <p:spPr/>
        <p:txBody>
          <a:bodyPr/>
          <a:lstStyle/>
          <a:p>
            <a:r>
              <a:rPr lang="en-US" dirty="0"/>
              <a:t>Apple 2</a:t>
            </a:r>
          </a:p>
        </p:txBody>
      </p:sp>
      <p:sp>
        <p:nvSpPr>
          <p:cNvPr id="3" name="Content Placeholder 2">
            <a:extLst>
              <a:ext uri="{FF2B5EF4-FFF2-40B4-BE49-F238E27FC236}">
                <a16:creationId xmlns:a16="http://schemas.microsoft.com/office/drawing/2014/main" id="{77DFFA5B-21BA-45C7-A86C-121919C28DC0}"/>
              </a:ext>
            </a:extLst>
          </p:cNvPr>
          <p:cNvSpPr>
            <a:spLocks noGrp="1"/>
          </p:cNvSpPr>
          <p:nvPr>
            <p:ph idx="1"/>
          </p:nvPr>
        </p:nvSpPr>
        <p:spPr>
          <a:xfrm>
            <a:off x="836613" y="1600200"/>
            <a:ext cx="5257800" cy="4462272"/>
          </a:xfrm>
        </p:spPr>
        <p:txBody>
          <a:bodyPr>
            <a:normAutofit lnSpcReduction="10000"/>
          </a:bodyPr>
          <a:lstStyle/>
          <a:p>
            <a:r>
              <a:rPr lang="en-US" dirty="0"/>
              <a:t>The apple 2, unlike its predecessors was sold as a complete package as opposed to a self-assembly kit</a:t>
            </a:r>
          </a:p>
          <a:p>
            <a:r>
              <a:rPr lang="en-US" dirty="0"/>
              <a:t>This made it the first breakout personal computer success, the Apple 2 brought computers to the desks of average Americans</a:t>
            </a:r>
          </a:p>
          <a:p>
            <a:r>
              <a:rPr lang="en-US" dirty="0"/>
              <a:t>While it was sold without an operating system (!), it was a major advance.</a:t>
            </a:r>
          </a:p>
        </p:txBody>
      </p:sp>
      <p:pic>
        <p:nvPicPr>
          <p:cNvPr id="5" name="Picture 4">
            <a:extLst>
              <a:ext uri="{FF2B5EF4-FFF2-40B4-BE49-F238E27FC236}">
                <a16:creationId xmlns:a16="http://schemas.microsoft.com/office/drawing/2014/main" id="{C2202A6F-0876-4EB5-ACC0-DA76EDE93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618" y="1524000"/>
            <a:ext cx="5272308" cy="4395787"/>
          </a:xfrm>
          <a:prstGeom prst="rect">
            <a:avLst/>
          </a:prstGeom>
        </p:spPr>
      </p:pic>
    </p:spTree>
    <p:extLst>
      <p:ext uri="{BB962C8B-B14F-4D97-AF65-F5344CB8AC3E}">
        <p14:creationId xmlns:p14="http://schemas.microsoft.com/office/powerpoint/2010/main" val="122208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51285-08F7-45C0-B7D1-93114729EC73}"/>
              </a:ext>
            </a:extLst>
          </p:cNvPr>
          <p:cNvSpPr>
            <a:spLocks noGrp="1"/>
          </p:cNvSpPr>
          <p:nvPr>
            <p:ph type="title"/>
          </p:nvPr>
        </p:nvSpPr>
        <p:spPr/>
        <p:txBody>
          <a:bodyPr/>
          <a:lstStyle/>
          <a:p>
            <a:r>
              <a:rPr lang="en-US" dirty="0" err="1"/>
              <a:t>Atarti</a:t>
            </a:r>
            <a:r>
              <a:rPr lang="en-US" dirty="0"/>
              <a:t> game console</a:t>
            </a:r>
          </a:p>
        </p:txBody>
      </p:sp>
      <p:sp>
        <p:nvSpPr>
          <p:cNvPr id="3" name="Content Placeholder 2">
            <a:extLst>
              <a:ext uri="{FF2B5EF4-FFF2-40B4-BE49-F238E27FC236}">
                <a16:creationId xmlns:a16="http://schemas.microsoft.com/office/drawing/2014/main" id="{34C6EA94-911A-4D30-9014-A21EF042AB91}"/>
              </a:ext>
            </a:extLst>
          </p:cNvPr>
          <p:cNvSpPr>
            <a:spLocks noGrp="1"/>
          </p:cNvSpPr>
          <p:nvPr>
            <p:ph idx="1"/>
          </p:nvPr>
        </p:nvSpPr>
        <p:spPr>
          <a:xfrm>
            <a:off x="836613" y="1701797"/>
            <a:ext cx="5638799" cy="4462272"/>
          </a:xfrm>
        </p:spPr>
        <p:txBody>
          <a:bodyPr/>
          <a:lstStyle/>
          <a:p>
            <a:r>
              <a:rPr lang="en-US" dirty="0"/>
              <a:t>Although it was a primitive, it was still a major advancement for bored kids all over the world</a:t>
            </a:r>
          </a:p>
          <a:p>
            <a:r>
              <a:rPr lang="en-US" dirty="0"/>
              <a:t>Rendering simple graphics, it played simple graphics based on a game stored on a cartage</a:t>
            </a:r>
          </a:p>
        </p:txBody>
      </p:sp>
      <p:pic>
        <p:nvPicPr>
          <p:cNvPr id="5" name="Picture 4">
            <a:extLst>
              <a:ext uri="{FF2B5EF4-FFF2-40B4-BE49-F238E27FC236}">
                <a16:creationId xmlns:a16="http://schemas.microsoft.com/office/drawing/2014/main" id="{21040D00-0177-47DA-BDC3-09C3D9229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2" y="1524000"/>
            <a:ext cx="4800600" cy="3600450"/>
          </a:xfrm>
          <a:prstGeom prst="rect">
            <a:avLst/>
          </a:prstGeom>
        </p:spPr>
      </p:pic>
    </p:spTree>
    <p:extLst>
      <p:ext uri="{BB962C8B-B14F-4D97-AF65-F5344CB8AC3E}">
        <p14:creationId xmlns:p14="http://schemas.microsoft.com/office/powerpoint/2010/main" val="229117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B8E0D-35E6-419A-9932-8E57D25B68AB}"/>
              </a:ext>
            </a:extLst>
          </p:cNvPr>
          <p:cNvSpPr>
            <a:spLocks noGrp="1"/>
          </p:cNvSpPr>
          <p:nvPr>
            <p:ph type="title"/>
          </p:nvPr>
        </p:nvSpPr>
        <p:spPr/>
        <p:txBody>
          <a:bodyPr/>
          <a:lstStyle/>
          <a:p>
            <a:r>
              <a:rPr lang="en-US" dirty="0"/>
              <a:t>DEC VAX</a:t>
            </a:r>
          </a:p>
        </p:txBody>
      </p:sp>
      <p:sp>
        <p:nvSpPr>
          <p:cNvPr id="3" name="Content Placeholder 2">
            <a:extLst>
              <a:ext uri="{FF2B5EF4-FFF2-40B4-BE49-F238E27FC236}">
                <a16:creationId xmlns:a16="http://schemas.microsoft.com/office/drawing/2014/main" id="{9864A6F8-D118-4DE7-BCEB-2E111F3D2CC9}"/>
              </a:ext>
            </a:extLst>
          </p:cNvPr>
          <p:cNvSpPr>
            <a:spLocks noGrp="1"/>
          </p:cNvSpPr>
          <p:nvPr>
            <p:ph idx="1"/>
          </p:nvPr>
        </p:nvSpPr>
        <p:spPr>
          <a:xfrm>
            <a:off x="836613" y="1701797"/>
            <a:ext cx="5257799" cy="4462272"/>
          </a:xfrm>
        </p:spPr>
        <p:txBody>
          <a:bodyPr/>
          <a:lstStyle/>
          <a:p>
            <a:r>
              <a:rPr lang="en-US" dirty="0"/>
              <a:t>The vax, building on the PDP-11 (the successor of the PDP-8), became the most popular minicomputer line ever made</a:t>
            </a:r>
          </a:p>
          <a:p>
            <a:r>
              <a:rPr lang="en-US" dirty="0"/>
              <a:t>With its high speeds, broad program range, expandability, and wide range of models, it would allow DEC to dominate the minicomputer market well into the 90s</a:t>
            </a:r>
          </a:p>
        </p:txBody>
      </p:sp>
      <p:pic>
        <p:nvPicPr>
          <p:cNvPr id="5" name="Picture 4">
            <a:extLst>
              <a:ext uri="{FF2B5EF4-FFF2-40B4-BE49-F238E27FC236}">
                <a16:creationId xmlns:a16="http://schemas.microsoft.com/office/drawing/2014/main" id="{6A4B4793-C46E-4BF2-BA93-2D3E5E35D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6812" y="1981200"/>
            <a:ext cx="5414211" cy="3600450"/>
          </a:xfrm>
          <a:prstGeom prst="rect">
            <a:avLst/>
          </a:prstGeom>
        </p:spPr>
      </p:pic>
    </p:spTree>
    <p:extLst>
      <p:ext uri="{BB962C8B-B14F-4D97-AF65-F5344CB8AC3E}">
        <p14:creationId xmlns:p14="http://schemas.microsoft.com/office/powerpoint/2010/main" val="21871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35173-AC3B-4CCA-96A6-F16F4DC44EC5}"/>
              </a:ext>
            </a:extLst>
          </p:cNvPr>
          <p:cNvSpPr>
            <a:spLocks noGrp="1"/>
          </p:cNvSpPr>
          <p:nvPr>
            <p:ph type="title"/>
          </p:nvPr>
        </p:nvSpPr>
        <p:spPr/>
        <p:txBody>
          <a:bodyPr/>
          <a:lstStyle/>
          <a:p>
            <a:r>
              <a:rPr lang="en-US" dirty="0"/>
              <a:t>VisiCalc</a:t>
            </a:r>
          </a:p>
        </p:txBody>
      </p:sp>
      <p:sp>
        <p:nvSpPr>
          <p:cNvPr id="3" name="Content Placeholder 2">
            <a:extLst>
              <a:ext uri="{FF2B5EF4-FFF2-40B4-BE49-F238E27FC236}">
                <a16:creationId xmlns:a16="http://schemas.microsoft.com/office/drawing/2014/main" id="{BE41ED37-586A-4DA9-818D-EC0B22990433}"/>
              </a:ext>
            </a:extLst>
          </p:cNvPr>
          <p:cNvSpPr>
            <a:spLocks noGrp="1"/>
          </p:cNvSpPr>
          <p:nvPr>
            <p:ph idx="1"/>
          </p:nvPr>
        </p:nvSpPr>
        <p:spPr>
          <a:xfrm>
            <a:off x="836613" y="1701797"/>
            <a:ext cx="10742772" cy="4462272"/>
          </a:xfrm>
        </p:spPr>
        <p:txBody>
          <a:bodyPr/>
          <a:lstStyle/>
          <a:p>
            <a:r>
              <a:rPr lang="en-US" dirty="0"/>
              <a:t>In 1978, VisiCalc, the first spreadsheet program was released</a:t>
            </a:r>
          </a:p>
          <a:p>
            <a:r>
              <a:rPr lang="en-US" dirty="0"/>
              <a:t>This program, running on the Apple 2, was a massive hit, instantly rocketing the Apple 2 into massive success. This program would convince many of the value of having a personal computer</a:t>
            </a:r>
          </a:p>
          <a:p>
            <a:r>
              <a:rPr lang="en-US" dirty="0"/>
              <a:t>It also would inspire decades of spreadsheet and office software</a:t>
            </a:r>
          </a:p>
          <a:p>
            <a:r>
              <a:rPr lang="en-US" dirty="0"/>
              <a:t>This innovation would also mark a major transition from the personal computer as a toy from nerds to a major tool for business folk</a:t>
            </a:r>
          </a:p>
        </p:txBody>
      </p:sp>
    </p:spTree>
    <p:extLst>
      <p:ext uri="{BB962C8B-B14F-4D97-AF65-F5344CB8AC3E}">
        <p14:creationId xmlns:p14="http://schemas.microsoft.com/office/powerpoint/2010/main" val="283865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68D05-1016-4F10-8182-7956A848E40E}"/>
              </a:ext>
            </a:extLst>
          </p:cNvPr>
          <p:cNvSpPr>
            <a:spLocks noGrp="1"/>
          </p:cNvSpPr>
          <p:nvPr>
            <p:ph type="title"/>
          </p:nvPr>
        </p:nvSpPr>
        <p:spPr/>
        <p:txBody>
          <a:bodyPr/>
          <a:lstStyle/>
          <a:p>
            <a:r>
              <a:rPr lang="en-US" dirty="0"/>
              <a:t>Industrial age computers - 1</a:t>
            </a:r>
          </a:p>
        </p:txBody>
      </p:sp>
      <p:sp>
        <p:nvSpPr>
          <p:cNvPr id="3" name="Content Placeholder 2">
            <a:extLst>
              <a:ext uri="{FF2B5EF4-FFF2-40B4-BE49-F238E27FC236}">
                <a16:creationId xmlns:a16="http://schemas.microsoft.com/office/drawing/2014/main" id="{0EFC421D-6825-4BE3-B497-DB3401318046}"/>
              </a:ext>
            </a:extLst>
          </p:cNvPr>
          <p:cNvSpPr>
            <a:spLocks noGrp="1"/>
          </p:cNvSpPr>
          <p:nvPr>
            <p:ph idx="1"/>
          </p:nvPr>
        </p:nvSpPr>
        <p:spPr/>
        <p:txBody>
          <a:bodyPr>
            <a:normAutofit lnSpcReduction="10000"/>
          </a:bodyPr>
          <a:lstStyle/>
          <a:p>
            <a:r>
              <a:rPr lang="en-US" dirty="0"/>
              <a:t>In this time period, the biggest change was that computers got </a:t>
            </a:r>
            <a:r>
              <a:rPr lang="en-US" i="1" dirty="0"/>
              <a:t>smaller</a:t>
            </a:r>
          </a:p>
          <a:p>
            <a:r>
              <a:rPr lang="en-US" dirty="0"/>
              <a:t>Throughout this period, there was relatively few new tech, but almost all of the tech previously invented became smaller, faster, and cheaper.</a:t>
            </a:r>
          </a:p>
          <a:p>
            <a:r>
              <a:rPr lang="en-US" dirty="0"/>
              <a:t>In the last period, we reviewed a massive stream of new tech, but all of this cutting edge tech was only available on the big mainframes and cost a fortune</a:t>
            </a:r>
          </a:p>
          <a:p>
            <a:r>
              <a:rPr lang="en-US" dirty="0"/>
              <a:t>By the end of this period, all of these features would be available on small(</a:t>
            </a:r>
            <a:r>
              <a:rPr lang="en-US" dirty="0" err="1"/>
              <a:t>ish</a:t>
            </a:r>
            <a:r>
              <a:rPr lang="en-US" dirty="0"/>
              <a:t>), cheap computers</a:t>
            </a:r>
          </a:p>
        </p:txBody>
      </p:sp>
    </p:spTree>
    <p:extLst>
      <p:ext uri="{BB962C8B-B14F-4D97-AF65-F5344CB8AC3E}">
        <p14:creationId xmlns:p14="http://schemas.microsoft.com/office/powerpoint/2010/main" val="10068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0547E-649D-4C76-A378-82DED1C82ADC}"/>
              </a:ext>
            </a:extLst>
          </p:cNvPr>
          <p:cNvSpPr>
            <a:spLocks noGrp="1"/>
          </p:cNvSpPr>
          <p:nvPr>
            <p:ph type="title"/>
          </p:nvPr>
        </p:nvSpPr>
        <p:spPr/>
        <p:txBody>
          <a:bodyPr/>
          <a:lstStyle/>
          <a:p>
            <a:r>
              <a:rPr lang="en-US" dirty="0"/>
              <a:t>Industrial age computers - 2</a:t>
            </a:r>
          </a:p>
        </p:txBody>
      </p:sp>
      <p:sp>
        <p:nvSpPr>
          <p:cNvPr id="3" name="Content Placeholder 2">
            <a:extLst>
              <a:ext uri="{FF2B5EF4-FFF2-40B4-BE49-F238E27FC236}">
                <a16:creationId xmlns:a16="http://schemas.microsoft.com/office/drawing/2014/main" id="{0B5345AA-6285-4997-99C2-E5412E6A4881}"/>
              </a:ext>
            </a:extLst>
          </p:cNvPr>
          <p:cNvSpPr>
            <a:spLocks noGrp="1"/>
          </p:cNvSpPr>
          <p:nvPr>
            <p:ph idx="1"/>
          </p:nvPr>
        </p:nvSpPr>
        <p:spPr/>
        <p:txBody>
          <a:bodyPr/>
          <a:lstStyle/>
          <a:p>
            <a:r>
              <a:rPr lang="en-US" dirty="0"/>
              <a:t>This was the first time where you were actually likely to run into a computer if you did not work in the industry</a:t>
            </a:r>
          </a:p>
          <a:p>
            <a:r>
              <a:rPr lang="en-US" dirty="0"/>
              <a:t>All of the cool stuff started over the last period would move out of the university and the lab</a:t>
            </a:r>
          </a:p>
          <a:p>
            <a:r>
              <a:rPr lang="en-US" dirty="0"/>
              <a:t>While you were unlikely to be using a CRT terminal at the beginning of this period, it was almost guaranteed by the end of it</a:t>
            </a:r>
          </a:p>
          <a:p>
            <a:r>
              <a:rPr lang="en-US" dirty="0"/>
              <a:t>Your computer would also have a relatively standardized operating system, and programming language toolkit</a:t>
            </a:r>
          </a:p>
        </p:txBody>
      </p:sp>
    </p:spTree>
    <p:extLst>
      <p:ext uri="{BB962C8B-B14F-4D97-AF65-F5344CB8AC3E}">
        <p14:creationId xmlns:p14="http://schemas.microsoft.com/office/powerpoint/2010/main" val="351693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85951-8C68-40C9-9BA5-5CFFC91BB167}"/>
              </a:ext>
            </a:extLst>
          </p:cNvPr>
          <p:cNvSpPr>
            <a:spLocks noGrp="1"/>
          </p:cNvSpPr>
          <p:nvPr>
            <p:ph type="title"/>
          </p:nvPr>
        </p:nvSpPr>
        <p:spPr/>
        <p:txBody>
          <a:bodyPr/>
          <a:lstStyle/>
          <a:p>
            <a:r>
              <a:rPr lang="en-US" dirty="0"/>
              <a:t>PDP-1</a:t>
            </a:r>
          </a:p>
        </p:txBody>
      </p:sp>
      <p:sp>
        <p:nvSpPr>
          <p:cNvPr id="3" name="Content Placeholder 2">
            <a:extLst>
              <a:ext uri="{FF2B5EF4-FFF2-40B4-BE49-F238E27FC236}">
                <a16:creationId xmlns:a16="http://schemas.microsoft.com/office/drawing/2014/main" id="{AEEB8978-4F96-49AF-AD1E-27CBE738DB11}"/>
              </a:ext>
            </a:extLst>
          </p:cNvPr>
          <p:cNvSpPr>
            <a:spLocks noGrp="1"/>
          </p:cNvSpPr>
          <p:nvPr>
            <p:ph idx="1"/>
          </p:nvPr>
        </p:nvSpPr>
        <p:spPr>
          <a:xfrm>
            <a:off x="836613" y="1701797"/>
            <a:ext cx="5791199" cy="4462272"/>
          </a:xfrm>
        </p:spPr>
        <p:txBody>
          <a:bodyPr>
            <a:normAutofit fontScale="92500"/>
          </a:bodyPr>
          <a:lstStyle/>
          <a:p>
            <a:r>
              <a:rPr lang="en-US" dirty="0"/>
              <a:t>One computer marked the transition from the bronze age to the iron age</a:t>
            </a:r>
          </a:p>
          <a:p>
            <a:r>
              <a:rPr lang="en-US" dirty="0"/>
              <a:t>The PDP-1 was the first of a new class of computer- the minicomputer</a:t>
            </a:r>
          </a:p>
          <a:p>
            <a:r>
              <a:rPr lang="en-US" dirty="0"/>
              <a:t>Unlike the computers that came before it, this computer did not take up an entire room</a:t>
            </a:r>
          </a:p>
          <a:p>
            <a:r>
              <a:rPr lang="en-US" dirty="0"/>
              <a:t>It also had a graphical display, and the first popular video game (asteroids)</a:t>
            </a:r>
          </a:p>
          <a:p>
            <a:endParaRPr lang="en-US" dirty="0"/>
          </a:p>
        </p:txBody>
      </p:sp>
      <p:pic>
        <p:nvPicPr>
          <p:cNvPr id="5" name="Picture 4">
            <a:extLst>
              <a:ext uri="{FF2B5EF4-FFF2-40B4-BE49-F238E27FC236}">
                <a16:creationId xmlns:a16="http://schemas.microsoft.com/office/drawing/2014/main" id="{5D50CE3E-09E0-47B2-A1EA-F7974C1F4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496" y="502227"/>
            <a:ext cx="5669293" cy="5853545"/>
          </a:xfrm>
          <a:prstGeom prst="rect">
            <a:avLst/>
          </a:prstGeom>
        </p:spPr>
      </p:pic>
    </p:spTree>
    <p:extLst>
      <p:ext uri="{BB962C8B-B14F-4D97-AF65-F5344CB8AC3E}">
        <p14:creationId xmlns:p14="http://schemas.microsoft.com/office/powerpoint/2010/main" val="62424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C3CDB-1FA1-4476-A0BF-8DDF0BC4ACAB}"/>
              </a:ext>
            </a:extLst>
          </p:cNvPr>
          <p:cNvSpPr>
            <a:spLocks noGrp="1"/>
          </p:cNvSpPr>
          <p:nvPr>
            <p:ph type="title"/>
          </p:nvPr>
        </p:nvSpPr>
        <p:spPr/>
        <p:txBody>
          <a:bodyPr/>
          <a:lstStyle/>
          <a:p>
            <a:r>
              <a:rPr lang="en-US" dirty="0"/>
              <a:t>What did this show?</a:t>
            </a:r>
          </a:p>
        </p:txBody>
      </p:sp>
      <p:sp>
        <p:nvSpPr>
          <p:cNvPr id="3" name="Content Placeholder 2">
            <a:extLst>
              <a:ext uri="{FF2B5EF4-FFF2-40B4-BE49-F238E27FC236}">
                <a16:creationId xmlns:a16="http://schemas.microsoft.com/office/drawing/2014/main" id="{31F16ADD-AC44-48EF-8E0B-4668D4B31E58}"/>
              </a:ext>
            </a:extLst>
          </p:cNvPr>
          <p:cNvSpPr>
            <a:spLocks noGrp="1"/>
          </p:cNvSpPr>
          <p:nvPr>
            <p:ph idx="1"/>
          </p:nvPr>
        </p:nvSpPr>
        <p:spPr/>
        <p:txBody>
          <a:bodyPr/>
          <a:lstStyle/>
          <a:p>
            <a:r>
              <a:rPr lang="en-US" dirty="0"/>
              <a:t>Computers were becoming more common and standardized, and a classification system was needed:</a:t>
            </a:r>
          </a:p>
          <a:p>
            <a:pPr lvl="1"/>
            <a:r>
              <a:rPr lang="en-US" dirty="0"/>
              <a:t>Supercomputers – the biggest computers, with a focus on raw number crunching capacity. Used for scientific and mathematical problems</a:t>
            </a:r>
          </a:p>
          <a:p>
            <a:pPr lvl="1"/>
            <a:r>
              <a:rPr lang="en-US" dirty="0"/>
              <a:t>Mainframes – big computers, usually operating in batch mode, with a </a:t>
            </a:r>
            <a:r>
              <a:rPr lang="en-US" dirty="0" err="1"/>
              <a:t>focous</a:t>
            </a:r>
            <a:r>
              <a:rPr lang="en-US" dirty="0"/>
              <a:t> on business uses</a:t>
            </a:r>
          </a:p>
          <a:p>
            <a:pPr lvl="1"/>
            <a:r>
              <a:rPr lang="en-US" dirty="0"/>
              <a:t>Minicomputers – Smaller computers, usually running real-time programs. Designed for use by one person or a department</a:t>
            </a:r>
          </a:p>
          <a:p>
            <a:r>
              <a:rPr lang="en-US" dirty="0"/>
              <a:t>Need for computers was greatly increasing</a:t>
            </a:r>
          </a:p>
        </p:txBody>
      </p:sp>
    </p:spTree>
    <p:extLst>
      <p:ext uri="{BB962C8B-B14F-4D97-AF65-F5344CB8AC3E}">
        <p14:creationId xmlns:p14="http://schemas.microsoft.com/office/powerpoint/2010/main" val="339912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B6C07-69D3-4FC2-8A52-A85CE5EDCD79}"/>
              </a:ext>
            </a:extLst>
          </p:cNvPr>
          <p:cNvSpPr>
            <a:spLocks noGrp="1"/>
          </p:cNvSpPr>
          <p:nvPr>
            <p:ph type="title"/>
          </p:nvPr>
        </p:nvSpPr>
        <p:spPr/>
        <p:txBody>
          <a:bodyPr/>
          <a:lstStyle/>
          <a:p>
            <a:r>
              <a:rPr lang="en-US" dirty="0"/>
              <a:t>COBOL</a:t>
            </a:r>
          </a:p>
        </p:txBody>
      </p:sp>
      <p:sp>
        <p:nvSpPr>
          <p:cNvPr id="3" name="Content Placeholder 2">
            <a:extLst>
              <a:ext uri="{FF2B5EF4-FFF2-40B4-BE49-F238E27FC236}">
                <a16:creationId xmlns:a16="http://schemas.microsoft.com/office/drawing/2014/main" id="{B885B33A-6EBB-47D8-91F0-754E3182BAD4}"/>
              </a:ext>
            </a:extLst>
          </p:cNvPr>
          <p:cNvSpPr>
            <a:spLocks noGrp="1"/>
          </p:cNvSpPr>
          <p:nvPr>
            <p:ph idx="1"/>
          </p:nvPr>
        </p:nvSpPr>
        <p:spPr/>
        <p:txBody>
          <a:bodyPr/>
          <a:lstStyle/>
          <a:p>
            <a:r>
              <a:rPr lang="en-US" dirty="0"/>
              <a:t>3 major events happened in 1961, the first of these was the release of COBOL</a:t>
            </a:r>
          </a:p>
          <a:p>
            <a:r>
              <a:rPr lang="en-US" dirty="0"/>
              <a:t>COBOL stood for Common Business Oriented Language, and it was the first language that was designed for use by non-programmers</a:t>
            </a:r>
          </a:p>
          <a:p>
            <a:r>
              <a:rPr lang="en-US" dirty="0"/>
              <a:t>It had a highly wordy syntax, designed to resemble English</a:t>
            </a:r>
          </a:p>
          <a:p>
            <a:r>
              <a:rPr lang="en-US" dirty="0"/>
              <a:t>It was disliked by algorithmic/systems/scientific programmers, but it became highly popular among </a:t>
            </a:r>
            <a:r>
              <a:rPr lang="en-US" dirty="0" err="1"/>
              <a:t>buissnesspeople</a:t>
            </a:r>
            <a:endParaRPr lang="en-US" dirty="0"/>
          </a:p>
        </p:txBody>
      </p:sp>
    </p:spTree>
    <p:extLst>
      <p:ext uri="{BB962C8B-B14F-4D97-AF65-F5344CB8AC3E}">
        <p14:creationId xmlns:p14="http://schemas.microsoft.com/office/powerpoint/2010/main" val="153707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B75EA-1A9C-4DBF-88DD-3E0145820119}"/>
              </a:ext>
            </a:extLst>
          </p:cNvPr>
          <p:cNvSpPr>
            <a:spLocks noGrp="1"/>
          </p:cNvSpPr>
          <p:nvPr>
            <p:ph type="title"/>
          </p:nvPr>
        </p:nvSpPr>
        <p:spPr/>
        <p:txBody>
          <a:bodyPr/>
          <a:lstStyle/>
          <a:p>
            <a:r>
              <a:rPr lang="en-US" dirty="0"/>
              <a:t>Language categorization</a:t>
            </a:r>
          </a:p>
        </p:txBody>
      </p:sp>
      <p:sp>
        <p:nvSpPr>
          <p:cNvPr id="3" name="Content Placeholder 2">
            <a:extLst>
              <a:ext uri="{FF2B5EF4-FFF2-40B4-BE49-F238E27FC236}">
                <a16:creationId xmlns:a16="http://schemas.microsoft.com/office/drawing/2014/main" id="{067A2B4B-3D38-4495-A5DE-1E18FECB6E88}"/>
              </a:ext>
            </a:extLst>
          </p:cNvPr>
          <p:cNvSpPr>
            <a:spLocks noGrp="1"/>
          </p:cNvSpPr>
          <p:nvPr>
            <p:ph idx="1"/>
          </p:nvPr>
        </p:nvSpPr>
        <p:spPr/>
        <p:txBody>
          <a:bodyPr>
            <a:normAutofit lnSpcReduction="10000"/>
          </a:bodyPr>
          <a:lstStyle/>
          <a:p>
            <a:r>
              <a:rPr lang="en-US" dirty="0"/>
              <a:t>Cobol also lead to the breakdown of computer languages into three main types</a:t>
            </a:r>
          </a:p>
          <a:p>
            <a:pPr lvl="1"/>
            <a:r>
              <a:rPr lang="en-US" dirty="0"/>
              <a:t>Systems languages – languages designed to program the basic systems and services in the computer, like operating systems and drivers</a:t>
            </a:r>
          </a:p>
          <a:p>
            <a:pPr lvl="1"/>
            <a:r>
              <a:rPr lang="en-US" dirty="0"/>
              <a:t>Scientific languages – languages designed to do scientific or mathematical number crunching work</a:t>
            </a:r>
          </a:p>
          <a:p>
            <a:pPr lvl="1"/>
            <a:r>
              <a:rPr lang="en-US" dirty="0"/>
              <a:t>Business languages – languages designed to build programs used for corporate and financial work</a:t>
            </a:r>
          </a:p>
          <a:p>
            <a:r>
              <a:rPr lang="en-US" dirty="0"/>
              <a:t>These categories still exist, although the lines have become a lot more blurred in the intervening years</a:t>
            </a:r>
          </a:p>
          <a:p>
            <a:r>
              <a:rPr lang="en-US" dirty="0"/>
              <a:t>These categories are also not mutually exclusive</a:t>
            </a:r>
          </a:p>
        </p:txBody>
      </p:sp>
    </p:spTree>
    <p:extLst>
      <p:ext uri="{BB962C8B-B14F-4D97-AF65-F5344CB8AC3E}">
        <p14:creationId xmlns:p14="http://schemas.microsoft.com/office/powerpoint/2010/main" val="59744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78095-B2EA-4DE3-A4DE-D745C44C26AE}"/>
              </a:ext>
            </a:extLst>
          </p:cNvPr>
          <p:cNvSpPr>
            <a:spLocks noGrp="1"/>
          </p:cNvSpPr>
          <p:nvPr>
            <p:ph type="title"/>
          </p:nvPr>
        </p:nvSpPr>
        <p:spPr/>
        <p:txBody>
          <a:bodyPr/>
          <a:lstStyle/>
          <a:p>
            <a:r>
              <a:rPr lang="en-US" dirty="0"/>
              <a:t>CTSS</a:t>
            </a:r>
          </a:p>
        </p:txBody>
      </p:sp>
      <p:sp>
        <p:nvSpPr>
          <p:cNvPr id="3" name="Content Placeholder 2">
            <a:extLst>
              <a:ext uri="{FF2B5EF4-FFF2-40B4-BE49-F238E27FC236}">
                <a16:creationId xmlns:a16="http://schemas.microsoft.com/office/drawing/2014/main" id="{9DE34211-4F7D-435E-B78A-495482877E12}"/>
              </a:ext>
            </a:extLst>
          </p:cNvPr>
          <p:cNvSpPr>
            <a:spLocks noGrp="1"/>
          </p:cNvSpPr>
          <p:nvPr>
            <p:ph idx="1"/>
          </p:nvPr>
        </p:nvSpPr>
        <p:spPr>
          <a:xfrm>
            <a:off x="836613" y="1701797"/>
            <a:ext cx="5714999" cy="4462272"/>
          </a:xfrm>
        </p:spPr>
        <p:txBody>
          <a:bodyPr>
            <a:normAutofit fontScale="92500" lnSpcReduction="20000"/>
          </a:bodyPr>
          <a:lstStyle/>
          <a:p>
            <a:r>
              <a:rPr lang="en-US" dirty="0"/>
              <a:t>At MIT, the Compatible Time Sharing System was developed</a:t>
            </a:r>
          </a:p>
          <a:p>
            <a:r>
              <a:rPr lang="en-US" dirty="0"/>
              <a:t>This system was the first true multi-programmed, multi-user, online computer</a:t>
            </a:r>
          </a:p>
          <a:p>
            <a:r>
              <a:rPr lang="en-US" dirty="0"/>
              <a:t>Users at terminals could type in commands to the system which would execute them one at a time, balancing all the users in the system</a:t>
            </a:r>
          </a:p>
          <a:p>
            <a:r>
              <a:rPr lang="en-US" dirty="0"/>
              <a:t>This was also the first example of an operating system in the modern understanding of the word</a:t>
            </a:r>
          </a:p>
        </p:txBody>
      </p:sp>
      <p:pic>
        <p:nvPicPr>
          <p:cNvPr id="5" name="Picture 4">
            <a:extLst>
              <a:ext uri="{FF2B5EF4-FFF2-40B4-BE49-F238E27FC236}">
                <a16:creationId xmlns:a16="http://schemas.microsoft.com/office/drawing/2014/main" id="{2442092B-8999-4BFF-A5EF-21A99E77E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4012" y="1600200"/>
            <a:ext cx="5069904" cy="3986212"/>
          </a:xfrm>
          <a:prstGeom prst="rect">
            <a:avLst/>
          </a:prstGeom>
        </p:spPr>
      </p:pic>
    </p:spTree>
    <p:extLst>
      <p:ext uri="{BB962C8B-B14F-4D97-AF65-F5344CB8AC3E}">
        <p14:creationId xmlns:p14="http://schemas.microsoft.com/office/powerpoint/2010/main" val="176952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610C-C97C-436E-82F9-AAAF3156DDB9}"/>
              </a:ext>
            </a:extLst>
          </p:cNvPr>
          <p:cNvSpPr>
            <a:spLocks noGrp="1"/>
          </p:cNvSpPr>
          <p:nvPr>
            <p:ph type="title"/>
          </p:nvPr>
        </p:nvSpPr>
        <p:spPr/>
        <p:txBody>
          <a:bodyPr/>
          <a:lstStyle/>
          <a:p>
            <a:r>
              <a:rPr lang="en-US" dirty="0"/>
              <a:t>The IBM 1401</a:t>
            </a:r>
          </a:p>
        </p:txBody>
      </p:sp>
      <p:sp>
        <p:nvSpPr>
          <p:cNvPr id="3" name="Content Placeholder 2">
            <a:extLst>
              <a:ext uri="{FF2B5EF4-FFF2-40B4-BE49-F238E27FC236}">
                <a16:creationId xmlns:a16="http://schemas.microsoft.com/office/drawing/2014/main" id="{07B4AABC-DFD1-4D08-9408-ED827019F8EC}"/>
              </a:ext>
            </a:extLst>
          </p:cNvPr>
          <p:cNvSpPr>
            <a:spLocks noGrp="1"/>
          </p:cNvSpPr>
          <p:nvPr>
            <p:ph idx="1"/>
          </p:nvPr>
        </p:nvSpPr>
        <p:spPr>
          <a:xfrm>
            <a:off x="836613" y="1701797"/>
            <a:ext cx="5791199" cy="4462272"/>
          </a:xfrm>
        </p:spPr>
        <p:txBody>
          <a:bodyPr>
            <a:normAutofit fontScale="92500" lnSpcReduction="10000"/>
          </a:bodyPr>
          <a:lstStyle/>
          <a:p>
            <a:r>
              <a:rPr lang="en-US" dirty="0"/>
              <a:t>The IBM 1401 was a major advance not in technology, but in availability</a:t>
            </a:r>
          </a:p>
          <a:p>
            <a:r>
              <a:rPr lang="en-US" dirty="0"/>
              <a:t>The 1401 (which ran without an opening system, strictly from punched cards) was cheap enough that it could be deployed in smaller companies that could not afford a cutting edge computer</a:t>
            </a:r>
          </a:p>
          <a:p>
            <a:r>
              <a:rPr lang="en-US" dirty="0"/>
              <a:t>This strategy was one of the main things that secured IBM’s dominance of the industry. By the mid 1960s, half of all computers were 1401s</a:t>
            </a:r>
          </a:p>
        </p:txBody>
      </p:sp>
      <p:pic>
        <p:nvPicPr>
          <p:cNvPr id="5" name="Picture 4">
            <a:extLst>
              <a:ext uri="{FF2B5EF4-FFF2-40B4-BE49-F238E27FC236}">
                <a16:creationId xmlns:a16="http://schemas.microsoft.com/office/drawing/2014/main" id="{F4639EC5-686D-4B94-9C18-6AA689F51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612" y="1468120"/>
            <a:ext cx="5287221" cy="4090987"/>
          </a:xfrm>
          <a:prstGeom prst="rect">
            <a:avLst/>
          </a:prstGeom>
        </p:spPr>
      </p:pic>
    </p:spTree>
    <p:extLst>
      <p:ext uri="{BB962C8B-B14F-4D97-AF65-F5344CB8AC3E}">
        <p14:creationId xmlns:p14="http://schemas.microsoft.com/office/powerpoint/2010/main" val="320413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C67BEE-D13F-4BD2-98A5-34D8A0977F68}">
  <ds:schemaRefs>
    <ds:schemaRef ds:uri="http://www.w3.org/XML/1998/namespace"/>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4873beb7-5857-4685-be1f-d57550cc96cc"/>
    <ds:schemaRef ds:uri="http://purl.org/dc/elements/1.1/"/>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8750</TotalTime>
  <Words>2240</Words>
  <Application>Microsoft Office PowerPoint</Application>
  <PresentationFormat>Custom</PresentationFormat>
  <Paragraphs>163</Paragraphs>
  <Slides>35</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Tech 16x9</vt:lpstr>
      <vt:lpstr>History of computing - 2</vt:lpstr>
      <vt:lpstr>Picking up where we left off</vt:lpstr>
      <vt:lpstr>Iron age</vt:lpstr>
      <vt:lpstr>PDP-1</vt:lpstr>
      <vt:lpstr>What did this show?</vt:lpstr>
      <vt:lpstr>COBOL</vt:lpstr>
      <vt:lpstr>Language categorization</vt:lpstr>
      <vt:lpstr>CTSS</vt:lpstr>
      <vt:lpstr>The IBM 1401</vt:lpstr>
      <vt:lpstr>Daisy Bell</vt:lpstr>
      <vt:lpstr>Assorted innovations</vt:lpstr>
      <vt:lpstr>CDC 6600</vt:lpstr>
      <vt:lpstr>PDP-8</vt:lpstr>
      <vt:lpstr>The IBM double whammy</vt:lpstr>
      <vt:lpstr>The IBM System 360</vt:lpstr>
      <vt:lpstr>System 360 video</vt:lpstr>
      <vt:lpstr>SABRE and CICS</vt:lpstr>
      <vt:lpstr>The mother of all demos</vt:lpstr>
      <vt:lpstr>ARPANET</vt:lpstr>
      <vt:lpstr>UNIX</vt:lpstr>
      <vt:lpstr>Iron age computers - 1</vt:lpstr>
      <vt:lpstr>Iron age computers - 2</vt:lpstr>
      <vt:lpstr>Industrial age</vt:lpstr>
      <vt:lpstr>The first microprocessor</vt:lpstr>
      <vt:lpstr>E-Mail</vt:lpstr>
      <vt:lpstr>XEROX Alto</vt:lpstr>
      <vt:lpstr>The first personal computer: The Altair 8800</vt:lpstr>
      <vt:lpstr>Redefining computer categories</vt:lpstr>
      <vt:lpstr>Cray-1</vt:lpstr>
      <vt:lpstr>Apple 2</vt:lpstr>
      <vt:lpstr>Atarti game console</vt:lpstr>
      <vt:lpstr>DEC VAX</vt:lpstr>
      <vt:lpstr>VisiCalc</vt:lpstr>
      <vt:lpstr>Industrial age computers - 1</vt:lpstr>
      <vt:lpstr>Industrial age computers - 2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 Computer Science Principles</dc:title>
  <dc:creator>Enzo D'Amato</dc:creator>
  <cp:lastModifiedBy>Enzo</cp:lastModifiedBy>
  <cp:revision>38</cp:revision>
  <dcterms:created xsi:type="dcterms:W3CDTF">2022-09-21T21:33:56Z</dcterms:created>
  <dcterms:modified xsi:type="dcterms:W3CDTF">2022-09-28T17:21:56Z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